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5" r:id="rId2"/>
    <p:sldId id="258" r:id="rId3"/>
    <p:sldId id="257" r:id="rId4"/>
    <p:sldId id="260" r:id="rId5"/>
    <p:sldId id="261" r:id="rId6"/>
    <p:sldId id="265" r:id="rId7"/>
    <p:sldId id="276" r:id="rId8"/>
    <p:sldId id="277" r:id="rId9"/>
    <p:sldId id="264" r:id="rId10"/>
    <p:sldId id="280" r:id="rId11"/>
    <p:sldId id="273" r:id="rId12"/>
    <p:sldId id="279" r:id="rId13"/>
    <p:sldId id="268" r:id="rId14"/>
  </p:sldIdLst>
  <p:sldSz cx="18288000" cy="10287000"/>
  <p:notesSz cx="6858000" cy="9144000"/>
  <p:embeddedFontLst>
    <p:embeddedFont>
      <p:font typeface="Helios" panose="020B0604020202020204" charset="0"/>
      <p:regular r:id="rId16"/>
    </p:embeddedFont>
    <p:embeddedFont>
      <p:font typeface="Klein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6A514-807E-4DB4-94A6-CA6E4FEBFB32}" v="65" dt="2025-07-23T17:25:00.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varScale="1">
        <p:scale>
          <a:sx n="42" d="100"/>
          <a:sy n="42" d="100"/>
        </p:scale>
        <p:origin x="780" y="3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2157BB-2A48-40E9-A8FC-954DB2FA730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EA30FB2D-641A-4EFD-BA54-42ADA3A75692}">
      <dgm:prSet custT="1"/>
      <dgm:spPr/>
      <dgm:t>
        <a:bodyPr/>
        <a:lstStyle/>
        <a:p>
          <a:r>
            <a:rPr lang="en-US" sz="2800" b="1" i="0" baseline="0" dirty="0"/>
            <a:t>Total Revenue</a:t>
          </a:r>
          <a:endParaRPr lang="en-IN" sz="2800" dirty="0"/>
        </a:p>
      </dgm:t>
    </dgm:pt>
    <dgm:pt modelId="{3F19330E-C6BE-4541-9C7D-5B5347088689}" type="parTrans" cxnId="{F9C751FC-FDB9-4906-ADD7-922A91E7FAB5}">
      <dgm:prSet/>
      <dgm:spPr/>
      <dgm:t>
        <a:bodyPr/>
        <a:lstStyle/>
        <a:p>
          <a:endParaRPr lang="en-IN"/>
        </a:p>
      </dgm:t>
    </dgm:pt>
    <dgm:pt modelId="{DDF83E55-8D63-4EC0-B87B-055EEFA80085}" type="sibTrans" cxnId="{F9C751FC-FDB9-4906-ADD7-922A91E7FAB5}">
      <dgm:prSet/>
      <dgm:spPr/>
      <dgm:t>
        <a:bodyPr/>
        <a:lstStyle/>
        <a:p>
          <a:endParaRPr lang="en-IN"/>
        </a:p>
      </dgm:t>
    </dgm:pt>
    <dgm:pt modelId="{E4E14CCD-91C6-4EF4-8B21-738904496CFE}">
      <dgm:prSet custT="1"/>
      <dgm:spPr/>
      <dgm:t>
        <a:bodyPr/>
        <a:lstStyle/>
        <a:p>
          <a:r>
            <a:rPr lang="en-US" sz="2800" b="1" i="0" baseline="0" dirty="0"/>
            <a:t>Cancelled Orders %</a:t>
          </a:r>
          <a:endParaRPr lang="en-IN" sz="2800" dirty="0"/>
        </a:p>
      </dgm:t>
    </dgm:pt>
    <dgm:pt modelId="{FAFA728D-41FE-4A22-BFD3-419A329930E8}" type="parTrans" cxnId="{BE971AAF-4644-4500-BE15-039229393C8F}">
      <dgm:prSet/>
      <dgm:spPr/>
      <dgm:t>
        <a:bodyPr/>
        <a:lstStyle/>
        <a:p>
          <a:endParaRPr lang="en-IN"/>
        </a:p>
      </dgm:t>
    </dgm:pt>
    <dgm:pt modelId="{5652B53E-40BE-430A-880E-C4B829FDD473}" type="sibTrans" cxnId="{BE971AAF-4644-4500-BE15-039229393C8F}">
      <dgm:prSet/>
      <dgm:spPr/>
      <dgm:t>
        <a:bodyPr/>
        <a:lstStyle/>
        <a:p>
          <a:endParaRPr lang="en-IN"/>
        </a:p>
      </dgm:t>
    </dgm:pt>
    <dgm:pt modelId="{8DAB5BB4-9531-488A-A977-154B5A00F15D}">
      <dgm:prSet custT="1"/>
      <dgm:spPr/>
      <dgm:t>
        <a:bodyPr/>
        <a:lstStyle/>
        <a:p>
          <a:pPr algn="ctr">
            <a:lnSpc>
              <a:spcPct val="200000"/>
            </a:lnSpc>
            <a:buNone/>
          </a:pPr>
          <a:r>
            <a:rPr lang="en-IN" sz="2500" b="1" i="0" baseline="0" dirty="0">
              <a:solidFill>
                <a:schemeClr val="tx2"/>
              </a:solidFill>
            </a:rPr>
            <a:t>Total Revenue = </a:t>
          </a:r>
          <a:endParaRPr lang="en-IN" sz="2500" b="1" dirty="0">
            <a:solidFill>
              <a:schemeClr val="tx2"/>
            </a:solidFill>
          </a:endParaRPr>
        </a:p>
      </dgm:t>
    </dgm:pt>
    <dgm:pt modelId="{E2D14F27-3A06-4D30-AD51-2DEF78B5FEE0}" type="parTrans" cxnId="{F9644D9E-5009-4E0F-9EAF-2A16023BA430}">
      <dgm:prSet/>
      <dgm:spPr/>
      <dgm:t>
        <a:bodyPr/>
        <a:lstStyle/>
        <a:p>
          <a:endParaRPr lang="en-IN"/>
        </a:p>
      </dgm:t>
    </dgm:pt>
    <dgm:pt modelId="{A6ECA6B5-881D-44C0-9D24-40D32D53D08C}" type="sibTrans" cxnId="{F9644D9E-5009-4E0F-9EAF-2A16023BA430}">
      <dgm:prSet/>
      <dgm:spPr/>
      <dgm:t>
        <a:bodyPr/>
        <a:lstStyle/>
        <a:p>
          <a:endParaRPr lang="en-IN"/>
        </a:p>
      </dgm:t>
    </dgm:pt>
    <dgm:pt modelId="{3E689B8A-38EB-4DFA-A798-2B489F092747}">
      <dgm:prSet custT="1"/>
      <dgm:spPr/>
      <dgm:t>
        <a:bodyPr/>
        <a:lstStyle/>
        <a:p>
          <a:pPr>
            <a:lnSpc>
              <a:spcPct val="150000"/>
            </a:lnSpc>
            <a:buNone/>
          </a:pPr>
          <a:r>
            <a:rPr lang="en-IN" sz="2300" b="1" i="0" baseline="0" dirty="0">
              <a:solidFill>
                <a:schemeClr val="tx2"/>
              </a:solidFill>
            </a:rPr>
            <a:t>Cancelled Orders%  = </a:t>
          </a:r>
          <a:endParaRPr lang="en-IN" sz="2300" b="1" dirty="0">
            <a:solidFill>
              <a:schemeClr val="tx2"/>
            </a:solidFill>
          </a:endParaRPr>
        </a:p>
      </dgm:t>
    </dgm:pt>
    <dgm:pt modelId="{801637B8-C24E-4643-BBE1-0D5579052219}" type="parTrans" cxnId="{B7045079-9053-453E-8A5F-E3843107199C}">
      <dgm:prSet/>
      <dgm:spPr/>
      <dgm:t>
        <a:bodyPr/>
        <a:lstStyle/>
        <a:p>
          <a:endParaRPr lang="en-IN"/>
        </a:p>
      </dgm:t>
    </dgm:pt>
    <dgm:pt modelId="{D11C5CE8-0520-4E9B-865F-323DABA39576}" type="sibTrans" cxnId="{B7045079-9053-453E-8A5F-E3843107199C}">
      <dgm:prSet/>
      <dgm:spPr/>
      <dgm:t>
        <a:bodyPr/>
        <a:lstStyle/>
        <a:p>
          <a:endParaRPr lang="en-IN"/>
        </a:p>
      </dgm:t>
    </dgm:pt>
    <dgm:pt modelId="{E3B0BB64-C6C9-41F7-A71E-70BC638648C7}">
      <dgm:prSet custT="1"/>
      <dgm:spPr/>
      <dgm:t>
        <a:bodyPr/>
        <a:lstStyle/>
        <a:p>
          <a:r>
            <a:rPr lang="en-IN" sz="2800" b="1" dirty="0"/>
            <a:t>Average Order Value</a:t>
          </a:r>
        </a:p>
      </dgm:t>
    </dgm:pt>
    <dgm:pt modelId="{0DCC31ED-FFF3-4101-A204-9F59ED88E013}" type="parTrans" cxnId="{1502978B-599E-40ED-AB39-D540554B9E9A}">
      <dgm:prSet/>
      <dgm:spPr/>
      <dgm:t>
        <a:bodyPr/>
        <a:lstStyle/>
        <a:p>
          <a:endParaRPr lang="en-IN"/>
        </a:p>
      </dgm:t>
    </dgm:pt>
    <dgm:pt modelId="{E47978C9-B923-4581-B6A7-B9F3E33C837D}" type="sibTrans" cxnId="{1502978B-599E-40ED-AB39-D540554B9E9A}">
      <dgm:prSet/>
      <dgm:spPr/>
      <dgm:t>
        <a:bodyPr/>
        <a:lstStyle/>
        <a:p>
          <a:endParaRPr lang="en-IN"/>
        </a:p>
      </dgm:t>
    </dgm:pt>
    <dgm:pt modelId="{E8F27EE5-0B2E-41F5-B360-8104733D7A22}">
      <dgm:prSet custT="1"/>
      <dgm:spPr/>
      <dgm:t>
        <a:bodyPr/>
        <a:lstStyle/>
        <a:p>
          <a:pPr algn="l">
            <a:lnSpc>
              <a:spcPct val="200000"/>
            </a:lnSpc>
            <a:buNone/>
          </a:pPr>
          <a:r>
            <a:rPr lang="en-IN" sz="2300" b="1" dirty="0">
              <a:solidFill>
                <a:schemeClr val="tx2"/>
              </a:solidFill>
            </a:rPr>
            <a:t>Average Order Value =</a:t>
          </a:r>
        </a:p>
      </dgm:t>
    </dgm:pt>
    <dgm:pt modelId="{D650C65A-4B93-4803-ACAB-DE18D6C2068C}" type="parTrans" cxnId="{80177D09-A71A-4B5C-AA3D-CBAD2ECA2DDB}">
      <dgm:prSet/>
      <dgm:spPr/>
      <dgm:t>
        <a:bodyPr/>
        <a:lstStyle/>
        <a:p>
          <a:endParaRPr lang="en-IN"/>
        </a:p>
      </dgm:t>
    </dgm:pt>
    <dgm:pt modelId="{330C953A-5DA1-4F3C-A35B-5EEB95C00BEA}" type="sibTrans" cxnId="{80177D09-A71A-4B5C-AA3D-CBAD2ECA2DDB}">
      <dgm:prSet/>
      <dgm:spPr/>
      <dgm:t>
        <a:bodyPr/>
        <a:lstStyle/>
        <a:p>
          <a:endParaRPr lang="en-IN"/>
        </a:p>
      </dgm:t>
    </dgm:pt>
    <dgm:pt modelId="{287AC139-1C4A-4581-8C1B-0FAE06E6DD88}">
      <dgm:prSet custT="1"/>
      <dgm:spPr/>
      <dgm:t>
        <a:bodyPr/>
        <a:lstStyle/>
        <a:p>
          <a:pPr algn="l">
            <a:lnSpc>
              <a:spcPct val="200000"/>
            </a:lnSpc>
            <a:buNone/>
          </a:pPr>
          <a:r>
            <a:rPr lang="en-US" sz="2300" b="1" dirty="0">
              <a:solidFill>
                <a:schemeClr val="tx2"/>
              </a:solidFill>
            </a:rPr>
            <a:t>AVERAGE(sales_dataset[</a:t>
          </a:r>
          <a:r>
            <a:rPr lang="en-US" sz="2300" b="1" dirty="0" err="1">
              <a:solidFill>
                <a:schemeClr val="tx2"/>
              </a:solidFill>
            </a:rPr>
            <a:t>Order_Amount</a:t>
          </a:r>
          <a:r>
            <a:rPr lang="en-US" sz="2300" b="1" dirty="0">
              <a:solidFill>
                <a:schemeClr val="tx2"/>
              </a:solidFill>
            </a:rPr>
            <a:t>])</a:t>
          </a:r>
          <a:endParaRPr lang="en-IN" sz="2300" b="1" dirty="0">
            <a:solidFill>
              <a:schemeClr val="tx2"/>
            </a:solidFill>
          </a:endParaRPr>
        </a:p>
      </dgm:t>
    </dgm:pt>
    <dgm:pt modelId="{57721047-1B11-44DE-AD11-BADE8F139C73}" type="parTrans" cxnId="{14F986BF-73EC-4207-BD1F-3D840F7936A9}">
      <dgm:prSet/>
      <dgm:spPr/>
      <dgm:t>
        <a:bodyPr/>
        <a:lstStyle/>
        <a:p>
          <a:endParaRPr lang="en-IN"/>
        </a:p>
      </dgm:t>
    </dgm:pt>
    <dgm:pt modelId="{78E85FBF-5730-471F-950A-A5C8EAB5CEC4}" type="sibTrans" cxnId="{14F986BF-73EC-4207-BD1F-3D840F7936A9}">
      <dgm:prSet/>
      <dgm:spPr/>
      <dgm:t>
        <a:bodyPr/>
        <a:lstStyle/>
        <a:p>
          <a:endParaRPr lang="en-IN"/>
        </a:p>
      </dgm:t>
    </dgm:pt>
    <dgm:pt modelId="{A39B8424-3472-4334-96C7-5E0BA02F96B8}">
      <dgm:prSet custT="1"/>
      <dgm:spPr/>
      <dgm:t>
        <a:bodyPr/>
        <a:lstStyle/>
        <a:p>
          <a:pPr algn="ctr">
            <a:lnSpc>
              <a:spcPct val="200000"/>
            </a:lnSpc>
            <a:buNone/>
          </a:pPr>
          <a:r>
            <a:rPr lang="en-US" sz="2500" b="1" i="0" baseline="0" dirty="0">
              <a:solidFill>
                <a:schemeClr val="tx2"/>
              </a:solidFill>
            </a:rPr>
            <a:t>SUM(sales_dataset[Order_Amount])</a:t>
          </a:r>
          <a:endParaRPr lang="en-IN" sz="2500" b="1" i="0" baseline="0" dirty="0">
            <a:solidFill>
              <a:schemeClr val="tx2"/>
            </a:solidFill>
          </a:endParaRPr>
        </a:p>
      </dgm:t>
    </dgm:pt>
    <dgm:pt modelId="{C48362AF-56E8-4651-BE09-9BA2B8FD8BF2}" type="parTrans" cxnId="{0A3CAA36-C720-4D6E-8D0C-8FD6C5C4815F}">
      <dgm:prSet/>
      <dgm:spPr/>
      <dgm:t>
        <a:bodyPr/>
        <a:lstStyle/>
        <a:p>
          <a:endParaRPr lang="en-IN"/>
        </a:p>
      </dgm:t>
    </dgm:pt>
    <dgm:pt modelId="{F09469C6-6730-49E6-9BCA-F7EF36030437}" type="sibTrans" cxnId="{0A3CAA36-C720-4D6E-8D0C-8FD6C5C4815F}">
      <dgm:prSet/>
      <dgm:spPr/>
      <dgm:t>
        <a:bodyPr/>
        <a:lstStyle/>
        <a:p>
          <a:endParaRPr lang="en-IN"/>
        </a:p>
      </dgm:t>
    </dgm:pt>
    <dgm:pt modelId="{3AEB3F9B-D689-48C0-B566-773E122517D8}">
      <dgm:prSet custT="1"/>
      <dgm:spPr/>
      <dgm:t>
        <a:bodyPr/>
        <a:lstStyle/>
        <a:p>
          <a:pPr>
            <a:lnSpc>
              <a:spcPct val="150000"/>
            </a:lnSpc>
            <a:buNone/>
          </a:pPr>
          <a:r>
            <a:rPr lang="en-IN" sz="2300" b="1" i="0" baseline="0" dirty="0">
              <a:solidFill>
                <a:schemeClr val="tx2"/>
              </a:solidFill>
            </a:rPr>
            <a:t>DIVIDE(</a:t>
          </a:r>
        </a:p>
      </dgm:t>
    </dgm:pt>
    <dgm:pt modelId="{8D06CDA8-28D8-4EFA-B595-82968B3C107C}" type="parTrans" cxnId="{CD7163D2-4420-41B9-80FB-B08F8366AF9C}">
      <dgm:prSet/>
      <dgm:spPr/>
      <dgm:t>
        <a:bodyPr/>
        <a:lstStyle/>
        <a:p>
          <a:endParaRPr lang="en-IN"/>
        </a:p>
      </dgm:t>
    </dgm:pt>
    <dgm:pt modelId="{2D0A726D-4D5E-4382-A280-E497C7733D29}" type="sibTrans" cxnId="{CD7163D2-4420-41B9-80FB-B08F8366AF9C}">
      <dgm:prSet/>
      <dgm:spPr/>
      <dgm:t>
        <a:bodyPr/>
        <a:lstStyle/>
        <a:p>
          <a:endParaRPr lang="en-IN"/>
        </a:p>
      </dgm:t>
    </dgm:pt>
    <dgm:pt modelId="{979D9BE0-7F23-4DD1-B9C4-A0E8D057AA04}">
      <dgm:prSet custT="1"/>
      <dgm:spPr/>
      <dgm:t>
        <a:bodyPr/>
        <a:lstStyle/>
        <a:p>
          <a:pPr>
            <a:lnSpc>
              <a:spcPct val="150000"/>
            </a:lnSpc>
            <a:buNone/>
          </a:pPr>
          <a:r>
            <a:rPr lang="en-US" sz="2300" b="1" i="0" baseline="0" dirty="0">
              <a:solidFill>
                <a:schemeClr val="tx2"/>
              </a:solidFill>
            </a:rPr>
            <a:t> CALCULATE(COUNTROWS(sales_dataset), sales_dataset[Order_Status] = "Cancelled"),</a:t>
          </a:r>
          <a:endParaRPr lang="en-IN" sz="2300" b="1" i="0" baseline="0" dirty="0">
            <a:solidFill>
              <a:schemeClr val="tx2"/>
            </a:solidFill>
          </a:endParaRPr>
        </a:p>
      </dgm:t>
    </dgm:pt>
    <dgm:pt modelId="{75DF193C-E869-4CD6-894E-5DBC8C58222A}" type="parTrans" cxnId="{0A886343-67A3-48EE-A22B-5D223680D231}">
      <dgm:prSet/>
      <dgm:spPr/>
      <dgm:t>
        <a:bodyPr/>
        <a:lstStyle/>
        <a:p>
          <a:endParaRPr lang="en-IN"/>
        </a:p>
      </dgm:t>
    </dgm:pt>
    <dgm:pt modelId="{EAEE7BE6-0DEE-462F-BA43-CAFE7B092F62}" type="sibTrans" cxnId="{0A886343-67A3-48EE-A22B-5D223680D231}">
      <dgm:prSet/>
      <dgm:spPr/>
      <dgm:t>
        <a:bodyPr/>
        <a:lstStyle/>
        <a:p>
          <a:endParaRPr lang="en-IN"/>
        </a:p>
      </dgm:t>
    </dgm:pt>
    <dgm:pt modelId="{2E82572B-D615-4E5C-A8E9-8CCB0240700D}">
      <dgm:prSet custT="1"/>
      <dgm:spPr/>
      <dgm:t>
        <a:bodyPr/>
        <a:lstStyle/>
        <a:p>
          <a:pPr>
            <a:lnSpc>
              <a:spcPct val="150000"/>
            </a:lnSpc>
            <a:buNone/>
          </a:pPr>
          <a:r>
            <a:rPr lang="en-IN" sz="2300" b="1" i="0" baseline="0" dirty="0">
              <a:solidFill>
                <a:schemeClr val="tx2"/>
              </a:solidFill>
            </a:rPr>
            <a:t> COUNTROWS(sales_dataset)</a:t>
          </a:r>
        </a:p>
      </dgm:t>
    </dgm:pt>
    <dgm:pt modelId="{A729872C-83EC-431A-8161-1B8779AE9CE6}" type="parTrans" cxnId="{C5452D19-C33E-4A6C-95B3-0FB58DE45EC1}">
      <dgm:prSet/>
      <dgm:spPr/>
      <dgm:t>
        <a:bodyPr/>
        <a:lstStyle/>
        <a:p>
          <a:endParaRPr lang="en-IN"/>
        </a:p>
      </dgm:t>
    </dgm:pt>
    <dgm:pt modelId="{2E2768A1-06D5-401C-B337-2224CFF23FD3}" type="sibTrans" cxnId="{C5452D19-C33E-4A6C-95B3-0FB58DE45EC1}">
      <dgm:prSet/>
      <dgm:spPr/>
      <dgm:t>
        <a:bodyPr/>
        <a:lstStyle/>
        <a:p>
          <a:endParaRPr lang="en-IN"/>
        </a:p>
      </dgm:t>
    </dgm:pt>
    <dgm:pt modelId="{229179FB-FD97-4495-983E-66FAC5A7924D}">
      <dgm:prSet custT="1"/>
      <dgm:spPr/>
      <dgm:t>
        <a:bodyPr/>
        <a:lstStyle/>
        <a:p>
          <a:pPr>
            <a:lnSpc>
              <a:spcPct val="150000"/>
            </a:lnSpc>
            <a:buNone/>
          </a:pPr>
          <a:r>
            <a:rPr lang="en-IN" sz="2300" b="1" i="0" baseline="0" dirty="0">
              <a:solidFill>
                <a:schemeClr val="tx2"/>
              </a:solidFill>
            </a:rPr>
            <a:t>)</a:t>
          </a:r>
        </a:p>
      </dgm:t>
    </dgm:pt>
    <dgm:pt modelId="{CC923FEB-4A10-4A41-9DA1-68AD12C1FF1B}" type="parTrans" cxnId="{717D89B5-FF6B-4CB6-B7DA-A94B478B8D61}">
      <dgm:prSet/>
      <dgm:spPr/>
      <dgm:t>
        <a:bodyPr/>
        <a:lstStyle/>
        <a:p>
          <a:endParaRPr lang="en-IN"/>
        </a:p>
      </dgm:t>
    </dgm:pt>
    <dgm:pt modelId="{5BFC09FE-CE8A-4836-B827-2A984CBA96CD}" type="sibTrans" cxnId="{717D89B5-FF6B-4CB6-B7DA-A94B478B8D61}">
      <dgm:prSet/>
      <dgm:spPr/>
      <dgm:t>
        <a:bodyPr/>
        <a:lstStyle/>
        <a:p>
          <a:endParaRPr lang="en-IN"/>
        </a:p>
      </dgm:t>
    </dgm:pt>
    <dgm:pt modelId="{10CB5A61-313A-4827-8F34-787F2D1FC228}">
      <dgm:prSet custT="1"/>
      <dgm:spPr/>
      <dgm:t>
        <a:bodyPr/>
        <a:lstStyle/>
        <a:p>
          <a:pPr>
            <a:lnSpc>
              <a:spcPct val="150000"/>
            </a:lnSpc>
            <a:buNone/>
          </a:pPr>
          <a:endParaRPr lang="en-IN" sz="2300" b="1" i="0" baseline="0" dirty="0">
            <a:solidFill>
              <a:schemeClr val="tx2"/>
            </a:solidFill>
          </a:endParaRPr>
        </a:p>
      </dgm:t>
    </dgm:pt>
    <dgm:pt modelId="{F366C933-9C3F-496A-9DB5-E979B6CAA796}" type="parTrans" cxnId="{DFFC680A-E8A0-4589-98E1-75B29B2270DB}">
      <dgm:prSet/>
      <dgm:spPr/>
      <dgm:t>
        <a:bodyPr/>
        <a:lstStyle/>
        <a:p>
          <a:endParaRPr lang="en-IN"/>
        </a:p>
      </dgm:t>
    </dgm:pt>
    <dgm:pt modelId="{E569756D-2583-4A22-9260-CFE896AED45E}" type="sibTrans" cxnId="{DFFC680A-E8A0-4589-98E1-75B29B2270DB}">
      <dgm:prSet/>
      <dgm:spPr/>
      <dgm:t>
        <a:bodyPr/>
        <a:lstStyle/>
        <a:p>
          <a:endParaRPr lang="en-IN"/>
        </a:p>
      </dgm:t>
    </dgm:pt>
    <dgm:pt modelId="{F5CE6BBC-20C3-40B5-965C-8E0AD040B1E0}" type="pres">
      <dgm:prSet presAssocID="{9A2157BB-2A48-40E9-A8FC-954DB2FA7306}" presName="Name0" presStyleCnt="0">
        <dgm:presLayoutVars>
          <dgm:dir/>
          <dgm:animLvl val="lvl"/>
          <dgm:resizeHandles val="exact"/>
        </dgm:presLayoutVars>
      </dgm:prSet>
      <dgm:spPr/>
    </dgm:pt>
    <dgm:pt modelId="{F3C413C2-8323-465F-90E0-BC77D56861F2}" type="pres">
      <dgm:prSet presAssocID="{EA30FB2D-641A-4EFD-BA54-42ADA3A75692}" presName="composite" presStyleCnt="0"/>
      <dgm:spPr/>
    </dgm:pt>
    <dgm:pt modelId="{DDBCD718-9829-4764-AE84-2243F5E32717}" type="pres">
      <dgm:prSet presAssocID="{EA30FB2D-641A-4EFD-BA54-42ADA3A75692}" presName="parTx" presStyleLbl="alignNode1" presStyleIdx="0" presStyleCnt="3">
        <dgm:presLayoutVars>
          <dgm:chMax val="0"/>
          <dgm:chPref val="0"/>
          <dgm:bulletEnabled val="1"/>
        </dgm:presLayoutVars>
      </dgm:prSet>
      <dgm:spPr/>
    </dgm:pt>
    <dgm:pt modelId="{A4E0AB99-A23F-42A4-8CDF-A9F184696E5A}" type="pres">
      <dgm:prSet presAssocID="{EA30FB2D-641A-4EFD-BA54-42ADA3A75692}" presName="desTx" presStyleLbl="alignAccFollowNode1" presStyleIdx="0" presStyleCnt="3">
        <dgm:presLayoutVars>
          <dgm:bulletEnabled val="1"/>
        </dgm:presLayoutVars>
      </dgm:prSet>
      <dgm:spPr/>
    </dgm:pt>
    <dgm:pt modelId="{7F317531-4B06-4697-B421-7E5FD2B8C7D9}" type="pres">
      <dgm:prSet presAssocID="{DDF83E55-8D63-4EC0-B87B-055EEFA80085}" presName="space" presStyleCnt="0"/>
      <dgm:spPr/>
    </dgm:pt>
    <dgm:pt modelId="{83DC7C9D-D98D-4B4F-89FA-8A5FF3409D2C}" type="pres">
      <dgm:prSet presAssocID="{E4E14CCD-91C6-4EF4-8B21-738904496CFE}" presName="composite" presStyleCnt="0"/>
      <dgm:spPr/>
    </dgm:pt>
    <dgm:pt modelId="{E019BC8B-3C85-4033-89D6-F006444D88DF}" type="pres">
      <dgm:prSet presAssocID="{E4E14CCD-91C6-4EF4-8B21-738904496CFE}" presName="parTx" presStyleLbl="alignNode1" presStyleIdx="1" presStyleCnt="3" custScaleX="196091">
        <dgm:presLayoutVars>
          <dgm:chMax val="0"/>
          <dgm:chPref val="0"/>
          <dgm:bulletEnabled val="1"/>
        </dgm:presLayoutVars>
      </dgm:prSet>
      <dgm:spPr/>
    </dgm:pt>
    <dgm:pt modelId="{9DE5B5B4-4CB2-4ACF-A840-8AAC045E918D}" type="pres">
      <dgm:prSet presAssocID="{E4E14CCD-91C6-4EF4-8B21-738904496CFE}" presName="desTx" presStyleLbl="alignAccFollowNode1" presStyleIdx="1" presStyleCnt="3" custScaleX="194653" custScaleY="100000">
        <dgm:presLayoutVars>
          <dgm:bulletEnabled val="1"/>
        </dgm:presLayoutVars>
      </dgm:prSet>
      <dgm:spPr/>
    </dgm:pt>
    <dgm:pt modelId="{A4F5170A-5D78-4BAF-83CB-1156E9C1BD69}" type="pres">
      <dgm:prSet presAssocID="{5652B53E-40BE-430A-880E-C4B829FDD473}" presName="space" presStyleCnt="0"/>
      <dgm:spPr/>
    </dgm:pt>
    <dgm:pt modelId="{547D25E0-F92F-4C5D-BBCA-DD6F916236CD}" type="pres">
      <dgm:prSet presAssocID="{E3B0BB64-C6C9-41F7-A71E-70BC638648C7}" presName="composite" presStyleCnt="0"/>
      <dgm:spPr/>
    </dgm:pt>
    <dgm:pt modelId="{9E78F693-E2B7-443D-B2AB-C484CC8D17E5}" type="pres">
      <dgm:prSet presAssocID="{E3B0BB64-C6C9-41F7-A71E-70BC638648C7}" presName="parTx" presStyleLbl="alignNode1" presStyleIdx="2" presStyleCnt="3">
        <dgm:presLayoutVars>
          <dgm:chMax val="0"/>
          <dgm:chPref val="0"/>
          <dgm:bulletEnabled val="1"/>
        </dgm:presLayoutVars>
      </dgm:prSet>
      <dgm:spPr/>
    </dgm:pt>
    <dgm:pt modelId="{E99DC4E0-F591-4EA6-89CC-C28B68260EC9}" type="pres">
      <dgm:prSet presAssocID="{E3B0BB64-C6C9-41F7-A71E-70BC638648C7}" presName="desTx" presStyleLbl="alignAccFollowNode1" presStyleIdx="2" presStyleCnt="3">
        <dgm:presLayoutVars>
          <dgm:bulletEnabled val="1"/>
        </dgm:presLayoutVars>
      </dgm:prSet>
      <dgm:spPr/>
    </dgm:pt>
  </dgm:ptLst>
  <dgm:cxnLst>
    <dgm:cxn modelId="{80177D09-A71A-4B5C-AA3D-CBAD2ECA2DDB}" srcId="{E3B0BB64-C6C9-41F7-A71E-70BC638648C7}" destId="{E8F27EE5-0B2E-41F5-B360-8104733D7A22}" srcOrd="0" destOrd="0" parTransId="{D650C65A-4B93-4803-ACAB-DE18D6C2068C}" sibTransId="{330C953A-5DA1-4F3C-A35B-5EEB95C00BEA}"/>
    <dgm:cxn modelId="{DFFC680A-E8A0-4589-98E1-75B29B2270DB}" srcId="{E4E14CCD-91C6-4EF4-8B21-738904496CFE}" destId="{10CB5A61-313A-4827-8F34-787F2D1FC228}" srcOrd="5" destOrd="0" parTransId="{F366C933-9C3F-496A-9DB5-E979B6CAA796}" sibTransId="{E569756D-2583-4A22-9260-CFE896AED45E}"/>
    <dgm:cxn modelId="{6ED2D80B-061F-4462-B103-ED9C12319C1E}" type="presOf" srcId="{8DAB5BB4-9531-488A-A977-154B5A00F15D}" destId="{A4E0AB99-A23F-42A4-8CDF-A9F184696E5A}" srcOrd="0" destOrd="0" presId="urn:microsoft.com/office/officeart/2005/8/layout/hList1"/>
    <dgm:cxn modelId="{1AB7250D-66B4-4DE3-9EC4-9921DF618637}" type="presOf" srcId="{E3B0BB64-C6C9-41F7-A71E-70BC638648C7}" destId="{9E78F693-E2B7-443D-B2AB-C484CC8D17E5}" srcOrd="0" destOrd="0" presId="urn:microsoft.com/office/officeart/2005/8/layout/hList1"/>
    <dgm:cxn modelId="{7E20CE12-6346-498F-A2AB-5675D4B3489F}" type="presOf" srcId="{10CB5A61-313A-4827-8F34-787F2D1FC228}" destId="{9DE5B5B4-4CB2-4ACF-A840-8AAC045E918D}" srcOrd="0" destOrd="5" presId="urn:microsoft.com/office/officeart/2005/8/layout/hList1"/>
    <dgm:cxn modelId="{C5452D19-C33E-4A6C-95B3-0FB58DE45EC1}" srcId="{E4E14CCD-91C6-4EF4-8B21-738904496CFE}" destId="{2E82572B-D615-4E5C-A8E9-8CCB0240700D}" srcOrd="3" destOrd="0" parTransId="{A729872C-83EC-431A-8161-1B8779AE9CE6}" sibTransId="{2E2768A1-06D5-401C-B337-2224CFF23FD3}"/>
    <dgm:cxn modelId="{433E7625-327C-409E-80D7-C8350A9A2838}" type="presOf" srcId="{3AEB3F9B-D689-48C0-B566-773E122517D8}" destId="{9DE5B5B4-4CB2-4ACF-A840-8AAC045E918D}" srcOrd="0" destOrd="1" presId="urn:microsoft.com/office/officeart/2005/8/layout/hList1"/>
    <dgm:cxn modelId="{0A3CAA36-C720-4D6E-8D0C-8FD6C5C4815F}" srcId="{EA30FB2D-641A-4EFD-BA54-42ADA3A75692}" destId="{A39B8424-3472-4334-96C7-5E0BA02F96B8}" srcOrd="1" destOrd="0" parTransId="{C48362AF-56E8-4651-BE09-9BA2B8FD8BF2}" sibTransId="{F09469C6-6730-49E6-9BCA-F7EF36030437}"/>
    <dgm:cxn modelId="{F08F813A-E817-4FC0-BA54-240186D01424}" type="presOf" srcId="{3E689B8A-38EB-4DFA-A798-2B489F092747}" destId="{9DE5B5B4-4CB2-4ACF-A840-8AAC045E918D}" srcOrd="0" destOrd="0" presId="urn:microsoft.com/office/officeart/2005/8/layout/hList1"/>
    <dgm:cxn modelId="{D90FA13B-AD89-4DCD-94AB-A3CDB7734EDF}" type="presOf" srcId="{287AC139-1C4A-4581-8C1B-0FAE06E6DD88}" destId="{E99DC4E0-F591-4EA6-89CC-C28B68260EC9}" srcOrd="0" destOrd="1" presId="urn:microsoft.com/office/officeart/2005/8/layout/hList1"/>
    <dgm:cxn modelId="{0A886343-67A3-48EE-A22B-5D223680D231}" srcId="{E4E14CCD-91C6-4EF4-8B21-738904496CFE}" destId="{979D9BE0-7F23-4DD1-B9C4-A0E8D057AA04}" srcOrd="2" destOrd="0" parTransId="{75DF193C-E869-4CD6-894E-5DBC8C58222A}" sibTransId="{EAEE7BE6-0DEE-462F-BA43-CAFE7B092F62}"/>
    <dgm:cxn modelId="{2E89A453-4018-42BB-8194-711633CF1D01}" type="presOf" srcId="{979D9BE0-7F23-4DD1-B9C4-A0E8D057AA04}" destId="{9DE5B5B4-4CB2-4ACF-A840-8AAC045E918D}" srcOrd="0" destOrd="2" presId="urn:microsoft.com/office/officeart/2005/8/layout/hList1"/>
    <dgm:cxn modelId="{0252D956-80EC-4FC4-B256-0C73DECF1232}" type="presOf" srcId="{229179FB-FD97-4495-983E-66FAC5A7924D}" destId="{9DE5B5B4-4CB2-4ACF-A840-8AAC045E918D}" srcOrd="0" destOrd="4" presId="urn:microsoft.com/office/officeart/2005/8/layout/hList1"/>
    <dgm:cxn modelId="{B7045079-9053-453E-8A5F-E3843107199C}" srcId="{E4E14CCD-91C6-4EF4-8B21-738904496CFE}" destId="{3E689B8A-38EB-4DFA-A798-2B489F092747}" srcOrd="0" destOrd="0" parTransId="{801637B8-C24E-4643-BBE1-0D5579052219}" sibTransId="{D11C5CE8-0520-4E9B-865F-323DABA39576}"/>
    <dgm:cxn modelId="{1502978B-599E-40ED-AB39-D540554B9E9A}" srcId="{9A2157BB-2A48-40E9-A8FC-954DB2FA7306}" destId="{E3B0BB64-C6C9-41F7-A71E-70BC638648C7}" srcOrd="2" destOrd="0" parTransId="{0DCC31ED-FFF3-4101-A204-9F59ED88E013}" sibTransId="{E47978C9-B923-4581-B6A7-B9F3E33C837D}"/>
    <dgm:cxn modelId="{1566428C-AE14-428C-9284-73F1A448B83A}" type="presOf" srcId="{2E82572B-D615-4E5C-A8E9-8CCB0240700D}" destId="{9DE5B5B4-4CB2-4ACF-A840-8AAC045E918D}" srcOrd="0" destOrd="3" presId="urn:microsoft.com/office/officeart/2005/8/layout/hList1"/>
    <dgm:cxn modelId="{F9644D9E-5009-4E0F-9EAF-2A16023BA430}" srcId="{EA30FB2D-641A-4EFD-BA54-42ADA3A75692}" destId="{8DAB5BB4-9531-488A-A977-154B5A00F15D}" srcOrd="0" destOrd="0" parTransId="{E2D14F27-3A06-4D30-AD51-2DEF78B5FEE0}" sibTransId="{A6ECA6B5-881D-44C0-9D24-40D32D53D08C}"/>
    <dgm:cxn modelId="{4F5246A6-4334-4E11-A4E2-8A96BE61B42C}" type="presOf" srcId="{9A2157BB-2A48-40E9-A8FC-954DB2FA7306}" destId="{F5CE6BBC-20C3-40B5-965C-8E0AD040B1E0}" srcOrd="0" destOrd="0" presId="urn:microsoft.com/office/officeart/2005/8/layout/hList1"/>
    <dgm:cxn modelId="{BE971AAF-4644-4500-BE15-039229393C8F}" srcId="{9A2157BB-2A48-40E9-A8FC-954DB2FA7306}" destId="{E4E14CCD-91C6-4EF4-8B21-738904496CFE}" srcOrd="1" destOrd="0" parTransId="{FAFA728D-41FE-4A22-BFD3-419A329930E8}" sibTransId="{5652B53E-40BE-430A-880E-C4B829FDD473}"/>
    <dgm:cxn modelId="{717D89B5-FF6B-4CB6-B7DA-A94B478B8D61}" srcId="{E4E14CCD-91C6-4EF4-8B21-738904496CFE}" destId="{229179FB-FD97-4495-983E-66FAC5A7924D}" srcOrd="4" destOrd="0" parTransId="{CC923FEB-4A10-4A41-9DA1-68AD12C1FF1B}" sibTransId="{5BFC09FE-CE8A-4836-B827-2A984CBA96CD}"/>
    <dgm:cxn modelId="{6F795EB9-14E7-411D-9FA0-6C2B9849644A}" type="presOf" srcId="{A39B8424-3472-4334-96C7-5E0BA02F96B8}" destId="{A4E0AB99-A23F-42A4-8CDF-A9F184696E5A}" srcOrd="0" destOrd="1" presId="urn:microsoft.com/office/officeart/2005/8/layout/hList1"/>
    <dgm:cxn modelId="{14F986BF-73EC-4207-BD1F-3D840F7936A9}" srcId="{E3B0BB64-C6C9-41F7-A71E-70BC638648C7}" destId="{287AC139-1C4A-4581-8C1B-0FAE06E6DD88}" srcOrd="1" destOrd="0" parTransId="{57721047-1B11-44DE-AD11-BADE8F139C73}" sibTransId="{78E85FBF-5730-471F-950A-A5C8EAB5CEC4}"/>
    <dgm:cxn modelId="{2078D2C5-0D2D-44B1-9F10-80C261D9E8C7}" type="presOf" srcId="{EA30FB2D-641A-4EFD-BA54-42ADA3A75692}" destId="{DDBCD718-9829-4764-AE84-2243F5E32717}" srcOrd="0" destOrd="0" presId="urn:microsoft.com/office/officeart/2005/8/layout/hList1"/>
    <dgm:cxn modelId="{CD7163D2-4420-41B9-80FB-B08F8366AF9C}" srcId="{E4E14CCD-91C6-4EF4-8B21-738904496CFE}" destId="{3AEB3F9B-D689-48C0-B566-773E122517D8}" srcOrd="1" destOrd="0" parTransId="{8D06CDA8-28D8-4EFA-B595-82968B3C107C}" sibTransId="{2D0A726D-4D5E-4382-A280-E497C7733D29}"/>
    <dgm:cxn modelId="{8BE48ED6-C5E7-4A8D-BE76-73FEA54D69B4}" type="presOf" srcId="{E4E14CCD-91C6-4EF4-8B21-738904496CFE}" destId="{E019BC8B-3C85-4033-89D6-F006444D88DF}" srcOrd="0" destOrd="0" presId="urn:microsoft.com/office/officeart/2005/8/layout/hList1"/>
    <dgm:cxn modelId="{1044A9E0-6C57-4C15-AF84-A4DD846FB70B}" type="presOf" srcId="{E8F27EE5-0B2E-41F5-B360-8104733D7A22}" destId="{E99DC4E0-F591-4EA6-89CC-C28B68260EC9}" srcOrd="0" destOrd="0" presId="urn:microsoft.com/office/officeart/2005/8/layout/hList1"/>
    <dgm:cxn modelId="{F9C751FC-FDB9-4906-ADD7-922A91E7FAB5}" srcId="{9A2157BB-2A48-40E9-A8FC-954DB2FA7306}" destId="{EA30FB2D-641A-4EFD-BA54-42ADA3A75692}" srcOrd="0" destOrd="0" parTransId="{3F19330E-C6BE-4541-9C7D-5B5347088689}" sibTransId="{DDF83E55-8D63-4EC0-B87B-055EEFA80085}"/>
    <dgm:cxn modelId="{B28A5B54-C785-4B03-86A9-4A1719C7D3DA}" type="presParOf" srcId="{F5CE6BBC-20C3-40B5-965C-8E0AD040B1E0}" destId="{F3C413C2-8323-465F-90E0-BC77D56861F2}" srcOrd="0" destOrd="0" presId="urn:microsoft.com/office/officeart/2005/8/layout/hList1"/>
    <dgm:cxn modelId="{4F6EEE79-73BD-49C7-BC11-79973572F9D2}" type="presParOf" srcId="{F3C413C2-8323-465F-90E0-BC77D56861F2}" destId="{DDBCD718-9829-4764-AE84-2243F5E32717}" srcOrd="0" destOrd="0" presId="urn:microsoft.com/office/officeart/2005/8/layout/hList1"/>
    <dgm:cxn modelId="{F31621CE-49FE-43ED-9179-A18125554F89}" type="presParOf" srcId="{F3C413C2-8323-465F-90E0-BC77D56861F2}" destId="{A4E0AB99-A23F-42A4-8CDF-A9F184696E5A}" srcOrd="1" destOrd="0" presId="urn:microsoft.com/office/officeart/2005/8/layout/hList1"/>
    <dgm:cxn modelId="{81EB718F-AD31-4A4E-A5F8-5ABB4054F388}" type="presParOf" srcId="{F5CE6BBC-20C3-40B5-965C-8E0AD040B1E0}" destId="{7F317531-4B06-4697-B421-7E5FD2B8C7D9}" srcOrd="1" destOrd="0" presId="urn:microsoft.com/office/officeart/2005/8/layout/hList1"/>
    <dgm:cxn modelId="{0D5A3225-52A2-4735-B2B4-A81A104DA46C}" type="presParOf" srcId="{F5CE6BBC-20C3-40B5-965C-8E0AD040B1E0}" destId="{83DC7C9D-D98D-4B4F-89FA-8A5FF3409D2C}" srcOrd="2" destOrd="0" presId="urn:microsoft.com/office/officeart/2005/8/layout/hList1"/>
    <dgm:cxn modelId="{4EC763C4-E79A-4D91-8EA3-20904A7722C5}" type="presParOf" srcId="{83DC7C9D-D98D-4B4F-89FA-8A5FF3409D2C}" destId="{E019BC8B-3C85-4033-89D6-F006444D88DF}" srcOrd="0" destOrd="0" presId="urn:microsoft.com/office/officeart/2005/8/layout/hList1"/>
    <dgm:cxn modelId="{4B55E688-B40E-44E2-A855-08203BD5DE4D}" type="presParOf" srcId="{83DC7C9D-D98D-4B4F-89FA-8A5FF3409D2C}" destId="{9DE5B5B4-4CB2-4ACF-A840-8AAC045E918D}" srcOrd="1" destOrd="0" presId="urn:microsoft.com/office/officeart/2005/8/layout/hList1"/>
    <dgm:cxn modelId="{4D3DCADB-08DF-4116-9482-654261B4ED53}" type="presParOf" srcId="{F5CE6BBC-20C3-40B5-965C-8E0AD040B1E0}" destId="{A4F5170A-5D78-4BAF-83CB-1156E9C1BD69}" srcOrd="3" destOrd="0" presId="urn:microsoft.com/office/officeart/2005/8/layout/hList1"/>
    <dgm:cxn modelId="{17965737-467D-4180-89F3-BE767CDE7B55}" type="presParOf" srcId="{F5CE6BBC-20C3-40B5-965C-8E0AD040B1E0}" destId="{547D25E0-F92F-4C5D-BBCA-DD6F916236CD}" srcOrd="4" destOrd="0" presId="urn:microsoft.com/office/officeart/2005/8/layout/hList1"/>
    <dgm:cxn modelId="{381E9072-FAAE-4FBB-BEAA-11E2FF21CF83}" type="presParOf" srcId="{547D25E0-F92F-4C5D-BBCA-DD6F916236CD}" destId="{9E78F693-E2B7-443D-B2AB-C484CC8D17E5}" srcOrd="0" destOrd="0" presId="urn:microsoft.com/office/officeart/2005/8/layout/hList1"/>
    <dgm:cxn modelId="{45145C0E-DFE5-42FB-85EA-F5DB69B6AE08}" type="presParOf" srcId="{547D25E0-F92F-4C5D-BBCA-DD6F916236CD}" destId="{E99DC4E0-F591-4EA6-89CC-C28B68260EC9}"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C1594C-FABA-4130-BF0B-EFC7A3927A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E1E235A-6278-4D19-B321-97A6808BE7B4}">
      <dgm:prSet/>
      <dgm:spPr/>
      <dgm:t>
        <a:bodyPr/>
        <a:lstStyle/>
        <a:p>
          <a:r>
            <a:rPr lang="en-US" b="1" dirty="0"/>
            <a:t>Total Cancelled Orders</a:t>
          </a:r>
          <a:endParaRPr lang="en-IN" dirty="0"/>
        </a:p>
      </dgm:t>
    </dgm:pt>
    <dgm:pt modelId="{FBFAE2D9-9C16-4812-9ADE-C2EB08AC2C91}" type="parTrans" cxnId="{8AD19119-4A55-44C8-949B-59A88EA7F9B4}">
      <dgm:prSet/>
      <dgm:spPr/>
      <dgm:t>
        <a:bodyPr/>
        <a:lstStyle/>
        <a:p>
          <a:endParaRPr lang="en-IN"/>
        </a:p>
      </dgm:t>
    </dgm:pt>
    <dgm:pt modelId="{43073500-64DF-4194-8EC3-8A1983FFC14E}" type="sibTrans" cxnId="{8AD19119-4A55-44C8-949B-59A88EA7F9B4}">
      <dgm:prSet/>
      <dgm:spPr/>
      <dgm:t>
        <a:bodyPr/>
        <a:lstStyle/>
        <a:p>
          <a:endParaRPr lang="en-IN"/>
        </a:p>
      </dgm:t>
    </dgm:pt>
    <dgm:pt modelId="{75A3DFAB-4E39-43B4-AAAA-70E9BD3267D9}">
      <dgm:prSet/>
      <dgm:spPr/>
      <dgm:t>
        <a:bodyPr/>
        <a:lstStyle/>
        <a:p>
          <a:pPr algn="ctr">
            <a:buNone/>
          </a:pPr>
          <a:r>
            <a:rPr lang="en-US" b="1" dirty="0">
              <a:solidFill>
                <a:schemeClr val="tx2"/>
              </a:solidFill>
            </a:rPr>
            <a:t>Total Cancelled Orders = CALCULATE(COUNTROWS('sales_dataset'),'</a:t>
          </a:r>
          <a:r>
            <a:rPr lang="en-US" b="1" dirty="0" err="1">
              <a:solidFill>
                <a:schemeClr val="tx2"/>
              </a:solidFill>
            </a:rPr>
            <a:t>sales_dataset</a:t>
          </a:r>
          <a:r>
            <a:rPr lang="en-US" b="1" dirty="0">
              <a:solidFill>
                <a:schemeClr val="tx2"/>
              </a:solidFill>
            </a:rPr>
            <a:t>’[Order_Status] = "Cancelled")</a:t>
          </a:r>
          <a:endParaRPr lang="en-IN" b="1" dirty="0">
            <a:solidFill>
              <a:schemeClr val="tx2"/>
            </a:solidFill>
          </a:endParaRPr>
        </a:p>
      </dgm:t>
    </dgm:pt>
    <dgm:pt modelId="{0EA5B8A7-EC9D-4FEB-A3BA-7B5FB2611646}" type="parTrans" cxnId="{90B806CB-49A4-4725-A794-D36A5C1A5571}">
      <dgm:prSet/>
      <dgm:spPr/>
      <dgm:t>
        <a:bodyPr/>
        <a:lstStyle/>
        <a:p>
          <a:endParaRPr lang="en-IN"/>
        </a:p>
      </dgm:t>
    </dgm:pt>
    <dgm:pt modelId="{E0A76773-199B-4E3B-B37F-22C795CE5BC5}" type="sibTrans" cxnId="{90B806CB-49A4-4725-A794-D36A5C1A5571}">
      <dgm:prSet/>
      <dgm:spPr/>
      <dgm:t>
        <a:bodyPr/>
        <a:lstStyle/>
        <a:p>
          <a:endParaRPr lang="en-IN"/>
        </a:p>
      </dgm:t>
    </dgm:pt>
    <dgm:pt modelId="{86F1F9F5-EF0D-4D24-9BBC-C4C1F1510547}" type="pres">
      <dgm:prSet presAssocID="{F1C1594C-FABA-4130-BF0B-EFC7A3927A2D}" presName="Name0" presStyleCnt="0">
        <dgm:presLayoutVars>
          <dgm:dir/>
          <dgm:animLvl val="lvl"/>
          <dgm:resizeHandles val="exact"/>
        </dgm:presLayoutVars>
      </dgm:prSet>
      <dgm:spPr/>
    </dgm:pt>
    <dgm:pt modelId="{ED6DEE23-7026-4309-AAF3-ACDCFC36EFC6}" type="pres">
      <dgm:prSet presAssocID="{FE1E235A-6278-4D19-B321-97A6808BE7B4}" presName="composite" presStyleCnt="0"/>
      <dgm:spPr/>
    </dgm:pt>
    <dgm:pt modelId="{17831E34-BC0C-4331-85CF-E82D997B5B3E}" type="pres">
      <dgm:prSet presAssocID="{FE1E235A-6278-4D19-B321-97A6808BE7B4}" presName="parTx" presStyleLbl="alignNode1" presStyleIdx="0" presStyleCnt="1">
        <dgm:presLayoutVars>
          <dgm:chMax val="0"/>
          <dgm:chPref val="0"/>
          <dgm:bulletEnabled val="1"/>
        </dgm:presLayoutVars>
      </dgm:prSet>
      <dgm:spPr/>
    </dgm:pt>
    <dgm:pt modelId="{64F32936-338A-4066-908E-AA5C3D3699AB}" type="pres">
      <dgm:prSet presAssocID="{FE1E235A-6278-4D19-B321-97A6808BE7B4}" presName="desTx" presStyleLbl="alignAccFollowNode1" presStyleIdx="0" presStyleCnt="1">
        <dgm:presLayoutVars>
          <dgm:bulletEnabled val="1"/>
        </dgm:presLayoutVars>
      </dgm:prSet>
      <dgm:spPr/>
    </dgm:pt>
  </dgm:ptLst>
  <dgm:cxnLst>
    <dgm:cxn modelId="{8AD19119-4A55-44C8-949B-59A88EA7F9B4}" srcId="{F1C1594C-FABA-4130-BF0B-EFC7A3927A2D}" destId="{FE1E235A-6278-4D19-B321-97A6808BE7B4}" srcOrd="0" destOrd="0" parTransId="{FBFAE2D9-9C16-4812-9ADE-C2EB08AC2C91}" sibTransId="{43073500-64DF-4194-8EC3-8A1983FFC14E}"/>
    <dgm:cxn modelId="{71378671-7EAF-49B5-A87C-AF8B3D8DD1F5}" type="presOf" srcId="{75A3DFAB-4E39-43B4-AAAA-70E9BD3267D9}" destId="{64F32936-338A-4066-908E-AA5C3D3699AB}" srcOrd="0" destOrd="0" presId="urn:microsoft.com/office/officeart/2005/8/layout/hList1"/>
    <dgm:cxn modelId="{CB4C258A-CB04-4AFE-9326-5A1E55265A8D}" type="presOf" srcId="{FE1E235A-6278-4D19-B321-97A6808BE7B4}" destId="{17831E34-BC0C-4331-85CF-E82D997B5B3E}" srcOrd="0" destOrd="0" presId="urn:microsoft.com/office/officeart/2005/8/layout/hList1"/>
    <dgm:cxn modelId="{8246AF8C-D7EB-4DE4-ADB5-5B3CF60C83DD}" type="presOf" srcId="{F1C1594C-FABA-4130-BF0B-EFC7A3927A2D}" destId="{86F1F9F5-EF0D-4D24-9BBC-C4C1F1510547}" srcOrd="0" destOrd="0" presId="urn:microsoft.com/office/officeart/2005/8/layout/hList1"/>
    <dgm:cxn modelId="{90B806CB-49A4-4725-A794-D36A5C1A5571}" srcId="{FE1E235A-6278-4D19-B321-97A6808BE7B4}" destId="{75A3DFAB-4E39-43B4-AAAA-70E9BD3267D9}" srcOrd="0" destOrd="0" parTransId="{0EA5B8A7-EC9D-4FEB-A3BA-7B5FB2611646}" sibTransId="{E0A76773-199B-4E3B-B37F-22C795CE5BC5}"/>
    <dgm:cxn modelId="{4E400881-0A66-46CF-9120-2E4479512E36}" type="presParOf" srcId="{86F1F9F5-EF0D-4D24-9BBC-C4C1F1510547}" destId="{ED6DEE23-7026-4309-AAF3-ACDCFC36EFC6}" srcOrd="0" destOrd="0" presId="urn:microsoft.com/office/officeart/2005/8/layout/hList1"/>
    <dgm:cxn modelId="{1773B123-32E2-47DE-AC32-D7CF515FC1E2}" type="presParOf" srcId="{ED6DEE23-7026-4309-AAF3-ACDCFC36EFC6}" destId="{17831E34-BC0C-4331-85CF-E82D997B5B3E}" srcOrd="0" destOrd="0" presId="urn:microsoft.com/office/officeart/2005/8/layout/hList1"/>
    <dgm:cxn modelId="{4A16CD76-2030-4981-B55D-7E88C08BBE08}" type="presParOf" srcId="{ED6DEE23-7026-4309-AAF3-ACDCFC36EFC6}" destId="{64F32936-338A-4066-908E-AA5C3D3699AB}"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157BB-2A48-40E9-A8FC-954DB2FA730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F5CE6BBC-20C3-40B5-965C-8E0AD040B1E0}" type="pres">
      <dgm:prSet presAssocID="{9A2157BB-2A48-40E9-A8FC-954DB2FA7306}" presName="Name0" presStyleCnt="0">
        <dgm:presLayoutVars>
          <dgm:dir/>
          <dgm:animLvl val="lvl"/>
          <dgm:resizeHandles val="exact"/>
        </dgm:presLayoutVars>
      </dgm:prSet>
      <dgm:spPr/>
    </dgm:pt>
  </dgm:ptLst>
  <dgm:cxnLst>
    <dgm:cxn modelId="{4F5246A6-4334-4E11-A4E2-8A96BE61B42C}" type="presOf" srcId="{9A2157BB-2A48-40E9-A8FC-954DB2FA7306}" destId="{F5CE6BBC-20C3-40B5-965C-8E0AD040B1E0}" srcOrd="0"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CD718-9829-4764-AE84-2243F5E32717}">
      <dsp:nvSpPr>
        <dsp:cNvPr id="0" name=""/>
        <dsp:cNvSpPr/>
      </dsp:nvSpPr>
      <dsp:spPr>
        <a:xfrm>
          <a:off x="21084" y="0"/>
          <a:ext cx="4202092"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t>Total Revenue</a:t>
          </a:r>
          <a:endParaRPr lang="en-IN" sz="2800" kern="1200" dirty="0"/>
        </a:p>
      </dsp:txBody>
      <dsp:txXfrm>
        <a:off x="21084" y="0"/>
        <a:ext cx="4202092" cy="625288"/>
      </dsp:txXfrm>
    </dsp:sp>
    <dsp:sp modelId="{A4E0AB99-A23F-42A4-8CDF-A9F184696E5A}">
      <dsp:nvSpPr>
        <dsp:cNvPr id="0" name=""/>
        <dsp:cNvSpPr/>
      </dsp:nvSpPr>
      <dsp:spPr>
        <a:xfrm>
          <a:off x="21084" y="625288"/>
          <a:ext cx="4202092" cy="3455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ctr" defTabSz="1111250">
            <a:lnSpc>
              <a:spcPct val="200000"/>
            </a:lnSpc>
            <a:spcBef>
              <a:spcPct val="0"/>
            </a:spcBef>
            <a:spcAft>
              <a:spcPct val="15000"/>
            </a:spcAft>
            <a:buNone/>
          </a:pPr>
          <a:r>
            <a:rPr lang="en-IN" sz="2500" b="1" i="0" kern="1200" baseline="0" dirty="0">
              <a:solidFill>
                <a:schemeClr val="tx2"/>
              </a:solidFill>
            </a:rPr>
            <a:t>Total Revenue = </a:t>
          </a:r>
          <a:endParaRPr lang="en-IN" sz="2500" b="1" kern="1200" dirty="0">
            <a:solidFill>
              <a:schemeClr val="tx2"/>
            </a:solidFill>
          </a:endParaRPr>
        </a:p>
        <a:p>
          <a:pPr marL="228600" lvl="1" indent="-228600" algn="ctr" defTabSz="1111250">
            <a:lnSpc>
              <a:spcPct val="200000"/>
            </a:lnSpc>
            <a:spcBef>
              <a:spcPct val="0"/>
            </a:spcBef>
            <a:spcAft>
              <a:spcPct val="15000"/>
            </a:spcAft>
            <a:buNone/>
          </a:pPr>
          <a:r>
            <a:rPr lang="en-US" sz="2500" b="1" i="0" kern="1200" baseline="0" dirty="0">
              <a:solidFill>
                <a:schemeClr val="tx2"/>
              </a:solidFill>
            </a:rPr>
            <a:t>SUM(sales_dataset[Order_Amount])</a:t>
          </a:r>
          <a:endParaRPr lang="en-IN" sz="2500" b="1" i="0" kern="1200" baseline="0" dirty="0">
            <a:solidFill>
              <a:schemeClr val="tx2"/>
            </a:solidFill>
          </a:endParaRPr>
        </a:p>
      </dsp:txBody>
      <dsp:txXfrm>
        <a:off x="21084" y="625288"/>
        <a:ext cx="4202092" cy="3455974"/>
      </dsp:txXfrm>
    </dsp:sp>
    <dsp:sp modelId="{E019BC8B-3C85-4033-89D6-F006444D88DF}">
      <dsp:nvSpPr>
        <dsp:cNvPr id="0" name=""/>
        <dsp:cNvSpPr/>
      </dsp:nvSpPr>
      <dsp:spPr>
        <a:xfrm>
          <a:off x="4811469" y="-312644"/>
          <a:ext cx="8247979"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t>Cancelled Orders %</a:t>
          </a:r>
          <a:endParaRPr lang="en-IN" sz="2800" kern="1200" dirty="0"/>
        </a:p>
      </dsp:txBody>
      <dsp:txXfrm>
        <a:off x="4811469" y="-312644"/>
        <a:ext cx="8247979" cy="625288"/>
      </dsp:txXfrm>
    </dsp:sp>
    <dsp:sp modelId="{9DE5B5B4-4CB2-4ACF-A840-8AAC045E918D}">
      <dsp:nvSpPr>
        <dsp:cNvPr id="0" name=""/>
        <dsp:cNvSpPr/>
      </dsp:nvSpPr>
      <dsp:spPr>
        <a:xfrm>
          <a:off x="4841711" y="312644"/>
          <a:ext cx="8187494" cy="408126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150000"/>
            </a:lnSpc>
            <a:spcBef>
              <a:spcPct val="0"/>
            </a:spcBef>
            <a:spcAft>
              <a:spcPct val="15000"/>
            </a:spcAft>
            <a:buNone/>
          </a:pPr>
          <a:r>
            <a:rPr lang="en-IN" sz="2300" b="1" i="0" kern="1200" baseline="0" dirty="0">
              <a:solidFill>
                <a:schemeClr val="tx2"/>
              </a:solidFill>
            </a:rPr>
            <a:t>Cancelled Orders%  = </a:t>
          </a:r>
          <a:endParaRPr lang="en-IN" sz="2300" b="1" kern="1200" dirty="0">
            <a:solidFill>
              <a:schemeClr val="tx2"/>
            </a:solidFill>
          </a:endParaRPr>
        </a:p>
        <a:p>
          <a:pPr marL="228600" lvl="1" indent="-228600" algn="l" defTabSz="1022350">
            <a:lnSpc>
              <a:spcPct val="150000"/>
            </a:lnSpc>
            <a:spcBef>
              <a:spcPct val="0"/>
            </a:spcBef>
            <a:spcAft>
              <a:spcPct val="15000"/>
            </a:spcAft>
            <a:buNone/>
          </a:pPr>
          <a:r>
            <a:rPr lang="en-IN" sz="2300" b="1" i="0" kern="1200" baseline="0" dirty="0">
              <a:solidFill>
                <a:schemeClr val="tx2"/>
              </a:solidFill>
            </a:rPr>
            <a:t>DIVIDE(</a:t>
          </a:r>
        </a:p>
        <a:p>
          <a:pPr marL="228600" lvl="1" indent="-228600" algn="l" defTabSz="1022350">
            <a:lnSpc>
              <a:spcPct val="150000"/>
            </a:lnSpc>
            <a:spcBef>
              <a:spcPct val="0"/>
            </a:spcBef>
            <a:spcAft>
              <a:spcPct val="15000"/>
            </a:spcAft>
            <a:buNone/>
          </a:pPr>
          <a:r>
            <a:rPr lang="en-US" sz="2300" b="1" i="0" kern="1200" baseline="0" dirty="0">
              <a:solidFill>
                <a:schemeClr val="tx2"/>
              </a:solidFill>
            </a:rPr>
            <a:t> CALCULATE(COUNTROWS(sales_dataset), sales_dataset[Order_Status] = "Cancelled"),</a:t>
          </a:r>
          <a:endParaRPr lang="en-IN" sz="2300" b="1" i="0" kern="1200" baseline="0" dirty="0">
            <a:solidFill>
              <a:schemeClr val="tx2"/>
            </a:solidFill>
          </a:endParaRPr>
        </a:p>
        <a:p>
          <a:pPr marL="228600" lvl="1" indent="-228600" algn="l" defTabSz="1022350">
            <a:lnSpc>
              <a:spcPct val="150000"/>
            </a:lnSpc>
            <a:spcBef>
              <a:spcPct val="0"/>
            </a:spcBef>
            <a:spcAft>
              <a:spcPct val="15000"/>
            </a:spcAft>
            <a:buNone/>
          </a:pPr>
          <a:r>
            <a:rPr lang="en-IN" sz="2300" b="1" i="0" kern="1200" baseline="0" dirty="0">
              <a:solidFill>
                <a:schemeClr val="tx2"/>
              </a:solidFill>
            </a:rPr>
            <a:t> COUNTROWS(sales_dataset)</a:t>
          </a:r>
        </a:p>
        <a:p>
          <a:pPr marL="228600" lvl="1" indent="-228600" algn="l" defTabSz="1022350">
            <a:lnSpc>
              <a:spcPct val="150000"/>
            </a:lnSpc>
            <a:spcBef>
              <a:spcPct val="0"/>
            </a:spcBef>
            <a:spcAft>
              <a:spcPct val="15000"/>
            </a:spcAft>
            <a:buNone/>
          </a:pPr>
          <a:r>
            <a:rPr lang="en-IN" sz="2300" b="1" i="0" kern="1200" baseline="0" dirty="0">
              <a:solidFill>
                <a:schemeClr val="tx2"/>
              </a:solidFill>
            </a:rPr>
            <a:t>)</a:t>
          </a:r>
        </a:p>
        <a:p>
          <a:pPr marL="228600" lvl="1" indent="-228600" algn="l" defTabSz="1022350">
            <a:lnSpc>
              <a:spcPct val="150000"/>
            </a:lnSpc>
            <a:spcBef>
              <a:spcPct val="0"/>
            </a:spcBef>
            <a:spcAft>
              <a:spcPct val="15000"/>
            </a:spcAft>
            <a:buNone/>
          </a:pPr>
          <a:endParaRPr lang="en-IN" sz="2300" b="1" i="0" kern="1200" baseline="0" dirty="0">
            <a:solidFill>
              <a:schemeClr val="tx2"/>
            </a:solidFill>
          </a:endParaRPr>
        </a:p>
      </dsp:txBody>
      <dsp:txXfrm>
        <a:off x="4841711" y="312644"/>
        <a:ext cx="8187494" cy="4081263"/>
      </dsp:txXfrm>
    </dsp:sp>
    <dsp:sp modelId="{9E78F693-E2B7-443D-B2AB-C484CC8D17E5}">
      <dsp:nvSpPr>
        <dsp:cNvPr id="0" name=""/>
        <dsp:cNvSpPr/>
      </dsp:nvSpPr>
      <dsp:spPr>
        <a:xfrm>
          <a:off x="13647741" y="0"/>
          <a:ext cx="4202092" cy="6252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IN" sz="2800" b="1" kern="1200" dirty="0"/>
            <a:t>Average Order Value</a:t>
          </a:r>
        </a:p>
      </dsp:txBody>
      <dsp:txXfrm>
        <a:off x="13647741" y="0"/>
        <a:ext cx="4202092" cy="625288"/>
      </dsp:txXfrm>
    </dsp:sp>
    <dsp:sp modelId="{E99DC4E0-F591-4EA6-89CC-C28B68260EC9}">
      <dsp:nvSpPr>
        <dsp:cNvPr id="0" name=""/>
        <dsp:cNvSpPr/>
      </dsp:nvSpPr>
      <dsp:spPr>
        <a:xfrm>
          <a:off x="13647741" y="625288"/>
          <a:ext cx="4202092" cy="34559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200000"/>
            </a:lnSpc>
            <a:spcBef>
              <a:spcPct val="0"/>
            </a:spcBef>
            <a:spcAft>
              <a:spcPct val="15000"/>
            </a:spcAft>
            <a:buNone/>
          </a:pPr>
          <a:r>
            <a:rPr lang="en-IN" sz="2300" b="1" kern="1200" dirty="0">
              <a:solidFill>
                <a:schemeClr val="tx2"/>
              </a:solidFill>
            </a:rPr>
            <a:t>Average Order Value =</a:t>
          </a:r>
        </a:p>
        <a:p>
          <a:pPr marL="228600" lvl="1" indent="-228600" algn="l" defTabSz="1022350">
            <a:lnSpc>
              <a:spcPct val="200000"/>
            </a:lnSpc>
            <a:spcBef>
              <a:spcPct val="0"/>
            </a:spcBef>
            <a:spcAft>
              <a:spcPct val="15000"/>
            </a:spcAft>
            <a:buNone/>
          </a:pPr>
          <a:r>
            <a:rPr lang="en-US" sz="2300" b="1" kern="1200" dirty="0">
              <a:solidFill>
                <a:schemeClr val="tx2"/>
              </a:solidFill>
            </a:rPr>
            <a:t>AVERAGE(sales_dataset[</a:t>
          </a:r>
          <a:r>
            <a:rPr lang="en-US" sz="2300" b="1" kern="1200" dirty="0" err="1">
              <a:solidFill>
                <a:schemeClr val="tx2"/>
              </a:solidFill>
            </a:rPr>
            <a:t>Order_Amount</a:t>
          </a:r>
          <a:r>
            <a:rPr lang="en-US" sz="2300" b="1" kern="1200" dirty="0">
              <a:solidFill>
                <a:schemeClr val="tx2"/>
              </a:solidFill>
            </a:rPr>
            <a:t>])</a:t>
          </a:r>
          <a:endParaRPr lang="en-IN" sz="2300" b="1" kern="1200" dirty="0">
            <a:solidFill>
              <a:schemeClr val="tx2"/>
            </a:solidFill>
          </a:endParaRPr>
        </a:p>
      </dsp:txBody>
      <dsp:txXfrm>
        <a:off x="13647741" y="625288"/>
        <a:ext cx="4202092" cy="3455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31E34-BC0C-4331-85CF-E82D997B5B3E}">
      <dsp:nvSpPr>
        <dsp:cNvPr id="0" name=""/>
        <dsp:cNvSpPr/>
      </dsp:nvSpPr>
      <dsp:spPr>
        <a:xfrm>
          <a:off x="0" y="3790"/>
          <a:ext cx="17870918" cy="77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b="1" kern="1200" dirty="0"/>
            <a:t>Total Cancelled Orders</a:t>
          </a:r>
          <a:endParaRPr lang="en-IN" sz="2700" kern="1200" dirty="0"/>
        </a:p>
      </dsp:txBody>
      <dsp:txXfrm>
        <a:off x="0" y="3790"/>
        <a:ext cx="17870918" cy="777600"/>
      </dsp:txXfrm>
    </dsp:sp>
    <dsp:sp modelId="{64F32936-338A-4066-908E-AA5C3D3699AB}">
      <dsp:nvSpPr>
        <dsp:cNvPr id="0" name=""/>
        <dsp:cNvSpPr/>
      </dsp:nvSpPr>
      <dsp:spPr>
        <a:xfrm>
          <a:off x="0" y="781390"/>
          <a:ext cx="17870918" cy="11858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ctr" defTabSz="1200150">
            <a:lnSpc>
              <a:spcPct val="90000"/>
            </a:lnSpc>
            <a:spcBef>
              <a:spcPct val="0"/>
            </a:spcBef>
            <a:spcAft>
              <a:spcPct val="15000"/>
            </a:spcAft>
            <a:buNone/>
          </a:pPr>
          <a:r>
            <a:rPr lang="en-US" sz="2700" b="1" kern="1200" dirty="0">
              <a:solidFill>
                <a:schemeClr val="tx2"/>
              </a:solidFill>
            </a:rPr>
            <a:t>Total Cancelled Orders = CALCULATE(COUNTROWS('sales_dataset'),'</a:t>
          </a:r>
          <a:r>
            <a:rPr lang="en-US" sz="2700" b="1" kern="1200" dirty="0" err="1">
              <a:solidFill>
                <a:schemeClr val="tx2"/>
              </a:solidFill>
            </a:rPr>
            <a:t>sales_dataset</a:t>
          </a:r>
          <a:r>
            <a:rPr lang="en-US" sz="2700" b="1" kern="1200" dirty="0">
              <a:solidFill>
                <a:schemeClr val="tx2"/>
              </a:solidFill>
            </a:rPr>
            <a:t>’[Order_Status] = "Cancelled")</a:t>
          </a:r>
          <a:endParaRPr lang="en-IN" sz="2700" b="1" kern="1200" dirty="0">
            <a:solidFill>
              <a:schemeClr val="tx2"/>
            </a:solidFill>
          </a:endParaRPr>
        </a:p>
      </dsp:txBody>
      <dsp:txXfrm>
        <a:off x="0" y="781390"/>
        <a:ext cx="17870918" cy="118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5E617-32B0-4064-89A3-3AC2035159C0}" type="datetimeFigureOut">
              <a:rPr lang="en-IN" smtClean="0"/>
              <a:t>24-07-2025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991E9-515B-46A9-8E87-3F8D254C4871}" type="slidenum">
              <a:rPr lang="en-IN" smtClean="0"/>
              <a:t>‹#›</a:t>
            </a:fld>
            <a:endParaRPr lang="en-IN"/>
          </a:p>
        </p:txBody>
      </p:sp>
    </p:spTree>
    <p:extLst>
      <p:ext uri="{BB962C8B-B14F-4D97-AF65-F5344CB8AC3E}">
        <p14:creationId xmlns:p14="http://schemas.microsoft.com/office/powerpoint/2010/main" val="229285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5991E9-515B-46A9-8E87-3F8D254C4871}" type="slidenum">
              <a:rPr lang="en-IN" smtClean="0"/>
              <a:t>12</a:t>
            </a:fld>
            <a:endParaRPr lang="en-IN"/>
          </a:p>
        </p:txBody>
      </p:sp>
    </p:spTree>
    <p:extLst>
      <p:ext uri="{BB962C8B-B14F-4D97-AF65-F5344CB8AC3E}">
        <p14:creationId xmlns:p14="http://schemas.microsoft.com/office/powerpoint/2010/main" val="383092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sv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5.png"/><Relationship Id="rId11" Type="http://schemas.openxmlformats.org/officeDocument/2006/relationships/image" Target="../media/image4.svg"/><Relationship Id="rId5" Type="http://schemas.openxmlformats.org/officeDocument/2006/relationships/hyperlink" Target="https://www.linkedin.com/in/vartika-jain-2043ab212/"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2.svg"/><Relationship Id="rId1" Type="http://schemas.openxmlformats.org/officeDocument/2006/relationships/tags" Target="../tags/tag5.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1.png"/><Relationship Id="rId10" Type="http://schemas.openxmlformats.org/officeDocument/2006/relationships/diagramData" Target="../diagrams/data2.xml"/><Relationship Id="rId4" Type="http://schemas.openxmlformats.org/officeDocument/2006/relationships/image" Target="../media/image20.sv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video" Target="../media/media1.mp4"/><Relationship Id="rId7" Type="http://schemas.openxmlformats.org/officeDocument/2006/relationships/diagramData" Target="../diagrams/data3.xml"/><Relationship Id="rId12" Type="http://schemas.openxmlformats.org/officeDocument/2006/relationships/image" Target="../media/image22.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20.svg"/><Relationship Id="rId11" Type="http://schemas.microsoft.com/office/2007/relationships/diagramDrawing" Target="../diagrams/drawing3.xml"/><Relationship Id="rId5" Type="http://schemas.openxmlformats.org/officeDocument/2006/relationships/image" Target="../media/image19.png"/><Relationship Id="rId10" Type="http://schemas.openxmlformats.org/officeDocument/2006/relationships/diagramColors" Target="../diagrams/colors3.xml"/><Relationship Id="rId4" Type="http://schemas.openxmlformats.org/officeDocument/2006/relationships/slideLayout" Target="../slideLayouts/slideLayout7.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2B45-F0FE-9264-E329-89228FA429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7FBE31-AAD0-8204-9CD7-EB2AA26D4E05}"/>
              </a:ext>
            </a:extLst>
          </p:cNvPr>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a:extLst>
              <a:ext uri="{FF2B5EF4-FFF2-40B4-BE49-F238E27FC236}">
                <a16:creationId xmlns:a16="http://schemas.microsoft.com/office/drawing/2014/main" id="{4EAD3C16-025B-8F78-7A53-3E8258442ABF}"/>
              </a:ext>
            </a:extLst>
          </p:cNvPr>
          <p:cNvGrpSpPr/>
          <p:nvPr/>
        </p:nvGrpSpPr>
        <p:grpSpPr>
          <a:xfrm>
            <a:off x="1028700" y="1125837"/>
            <a:ext cx="4702618" cy="618185"/>
            <a:chOff x="0" y="0"/>
            <a:chExt cx="6270157" cy="824246"/>
          </a:xfrm>
        </p:grpSpPr>
        <p:sp>
          <p:nvSpPr>
            <p:cNvPr id="4" name="Freeform 4">
              <a:extLst>
                <a:ext uri="{FF2B5EF4-FFF2-40B4-BE49-F238E27FC236}">
                  <a16:creationId xmlns:a16="http://schemas.microsoft.com/office/drawing/2014/main" id="{7AEC91F6-CC29-C8C4-09E2-DB871FF28464}"/>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a:extLst>
                <a:ext uri="{FF2B5EF4-FFF2-40B4-BE49-F238E27FC236}">
                  <a16:creationId xmlns:a16="http://schemas.microsoft.com/office/drawing/2014/main" id="{14007289-91FA-19DE-53F6-E11D0B3A734A}"/>
                </a:ext>
              </a:extLst>
            </p:cNvPr>
            <p:cNvSpPr txBox="1"/>
            <p:nvPr/>
          </p:nvSpPr>
          <p:spPr>
            <a:xfrm>
              <a:off x="1119715" y="116233"/>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
        <p:nvSpPr>
          <p:cNvPr id="6" name="Freeform 6">
            <a:extLst>
              <a:ext uri="{FF2B5EF4-FFF2-40B4-BE49-F238E27FC236}">
                <a16:creationId xmlns:a16="http://schemas.microsoft.com/office/drawing/2014/main" id="{54E5944F-275C-A953-F538-365000687D6D}"/>
              </a:ext>
            </a:extLst>
          </p:cNvPr>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7C5E69F8-2A3F-4552-5413-8F3C549D0328}"/>
              </a:ext>
            </a:extLst>
          </p:cNvPr>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628E59F2-4252-FD6B-2AAE-634BFCFBC4D6}"/>
              </a:ext>
            </a:extLst>
          </p:cNvPr>
          <p:cNvGrpSpPr/>
          <p:nvPr/>
        </p:nvGrpSpPr>
        <p:grpSpPr>
          <a:xfrm>
            <a:off x="9144000" y="5948"/>
            <a:ext cx="8115300" cy="2857962"/>
            <a:chOff x="0" y="0"/>
            <a:chExt cx="10820400" cy="3810616"/>
          </a:xfrm>
        </p:grpSpPr>
        <p:sp>
          <p:nvSpPr>
            <p:cNvPr id="9" name="TextBox 9">
              <a:extLst>
                <a:ext uri="{FF2B5EF4-FFF2-40B4-BE49-F238E27FC236}">
                  <a16:creationId xmlns:a16="http://schemas.microsoft.com/office/drawing/2014/main" id="{3365C7BC-21D3-4F12-EA7E-97452EC82409}"/>
                </a:ext>
              </a:extLst>
            </p:cNvPr>
            <p:cNvSpPr txBox="1"/>
            <p:nvPr/>
          </p:nvSpPr>
          <p:spPr>
            <a:xfrm>
              <a:off x="0" y="0"/>
              <a:ext cx="10820400" cy="2324739"/>
            </a:xfrm>
            <a:prstGeom prst="rect">
              <a:avLst/>
            </a:prstGeom>
          </p:spPr>
          <p:txBody>
            <a:bodyPr lIns="0" tIns="0" rIns="0" bIns="0" rtlCol="0" anchor="t">
              <a:spAutoFit/>
            </a:bodyPr>
            <a:lstStyle/>
            <a:p>
              <a:pPr>
                <a:lnSpc>
                  <a:spcPts val="14399"/>
                </a:lnSpc>
              </a:pPr>
              <a:r>
                <a:rPr lang="en-IN" sz="9600" dirty="0"/>
                <a:t>Vista</a:t>
              </a:r>
              <a:r>
                <a:rPr lang="en-IN" sz="9600" dirty="0">
                  <a:solidFill>
                    <a:schemeClr val="tx2"/>
                  </a:solidFill>
                </a:rPr>
                <a:t>Commerce</a:t>
              </a:r>
              <a:endParaRPr lang="en-US" sz="11999" b="1" dirty="0">
                <a:solidFill>
                  <a:schemeClr val="tx2"/>
                </a:solidFill>
                <a:latin typeface="Klein Bold"/>
                <a:ea typeface="Klein Bold"/>
                <a:cs typeface="Klein Bold"/>
                <a:sym typeface="Klein Bold"/>
              </a:endParaRPr>
            </a:p>
          </p:txBody>
        </p:sp>
        <p:sp>
          <p:nvSpPr>
            <p:cNvPr id="10" name="TextBox 10">
              <a:extLst>
                <a:ext uri="{FF2B5EF4-FFF2-40B4-BE49-F238E27FC236}">
                  <a16:creationId xmlns:a16="http://schemas.microsoft.com/office/drawing/2014/main" id="{622DE57F-B13A-1148-2958-1A54A25E4751}"/>
                </a:ext>
              </a:extLst>
            </p:cNvPr>
            <p:cNvSpPr txBox="1"/>
            <p:nvPr/>
          </p:nvSpPr>
          <p:spPr>
            <a:xfrm>
              <a:off x="21772" y="2324739"/>
              <a:ext cx="10498975" cy="1485877"/>
            </a:xfrm>
            <a:prstGeom prst="rect">
              <a:avLst/>
            </a:prstGeom>
          </p:spPr>
          <p:txBody>
            <a:bodyPr lIns="0" tIns="0" rIns="0" bIns="0" rtlCol="0" anchor="t">
              <a:spAutoFit/>
            </a:bodyPr>
            <a:lstStyle/>
            <a:p>
              <a:pPr>
                <a:lnSpc>
                  <a:spcPts val="4479"/>
                </a:lnSpc>
              </a:pPr>
              <a:r>
                <a:rPr lang="en-US" sz="3200" b="1" dirty="0"/>
                <a:t>E-Commerce Company’s Path to Sustainable Growth</a:t>
              </a:r>
              <a:endParaRPr lang="en-US" sz="3199" b="1" dirty="0">
                <a:solidFill>
                  <a:srgbClr val="2A2E3A"/>
                </a:solidFill>
                <a:latin typeface="Helios"/>
                <a:ea typeface="Helios"/>
                <a:cs typeface="Helios"/>
                <a:sym typeface="Helios"/>
              </a:endParaRPr>
            </a:p>
          </p:txBody>
        </p:sp>
      </p:grpSp>
      <p:sp>
        <p:nvSpPr>
          <p:cNvPr id="14" name="TextBox 13">
            <a:extLst>
              <a:ext uri="{FF2B5EF4-FFF2-40B4-BE49-F238E27FC236}">
                <a16:creationId xmlns:a16="http://schemas.microsoft.com/office/drawing/2014/main" id="{7D770937-D40E-D7AF-596D-A64A5DDE0071}"/>
              </a:ext>
            </a:extLst>
          </p:cNvPr>
          <p:cNvSpPr txBox="1"/>
          <p:nvPr/>
        </p:nvSpPr>
        <p:spPr>
          <a:xfrm>
            <a:off x="7268756" y="4129882"/>
            <a:ext cx="9974215" cy="3293209"/>
          </a:xfrm>
          <a:prstGeom prst="rect">
            <a:avLst/>
          </a:prstGeom>
          <a:noFill/>
        </p:spPr>
        <p:txBody>
          <a:bodyPr wrap="square">
            <a:spAutoFit/>
          </a:bodyPr>
          <a:lstStyle/>
          <a:p>
            <a:r>
              <a:rPr lang="en-US" sz="4000" b="1" i="1" dirty="0"/>
              <a:t>Powered by Data-Driven Insights | </a:t>
            </a:r>
            <a:r>
              <a:rPr lang="en-US" sz="4000" b="1" i="1" dirty="0">
                <a:solidFill>
                  <a:schemeClr val="tx2"/>
                </a:solidFill>
              </a:rPr>
              <a:t>Power BI Dashboard Showcase</a:t>
            </a:r>
          </a:p>
          <a:p>
            <a:endParaRPr lang="en-US" sz="3200" b="1" dirty="0"/>
          </a:p>
          <a:p>
            <a:r>
              <a:rPr lang="en-US" sz="3200" b="1" dirty="0"/>
              <a:t>Presented by:</a:t>
            </a:r>
            <a:br>
              <a:rPr lang="en-US" sz="3200" b="1" dirty="0"/>
            </a:br>
            <a:r>
              <a:rPr lang="en-US" sz="3200" b="1" dirty="0"/>
              <a:t>Vartika Jain</a:t>
            </a:r>
            <a:br>
              <a:rPr lang="en-US" sz="3200" b="1" dirty="0"/>
            </a:br>
            <a:r>
              <a:rPr lang="en-US" sz="3200" b="1" dirty="0"/>
              <a:t>Date: 14th July 2025</a:t>
            </a:r>
          </a:p>
        </p:txBody>
      </p:sp>
    </p:spTree>
    <p:custDataLst>
      <p:tags r:id="rId1"/>
    </p:custDataLst>
    <p:extLst>
      <p:ext uri="{BB962C8B-B14F-4D97-AF65-F5344CB8AC3E}">
        <p14:creationId xmlns:p14="http://schemas.microsoft.com/office/powerpoint/2010/main" val="29061816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123C73E5-2CB3-B864-CF21-7FC6ABE5A36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E209CA-C116-1398-0750-183CA07AD70B}"/>
              </a:ext>
            </a:extLst>
          </p:cNvPr>
          <p:cNvGrpSpPr/>
          <p:nvPr/>
        </p:nvGrpSpPr>
        <p:grpSpPr>
          <a:xfrm>
            <a:off x="0" y="0"/>
            <a:ext cx="18288000" cy="2340491"/>
            <a:chOff x="0" y="0"/>
            <a:chExt cx="4816593" cy="616426"/>
          </a:xfrm>
        </p:grpSpPr>
        <p:sp>
          <p:nvSpPr>
            <p:cNvPr id="3" name="Freeform 3">
              <a:extLst>
                <a:ext uri="{FF2B5EF4-FFF2-40B4-BE49-F238E27FC236}">
                  <a16:creationId xmlns:a16="http://schemas.microsoft.com/office/drawing/2014/main" id="{5ABF7409-168B-59DD-0529-40CC551441CA}"/>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a:extLst>
                <a:ext uri="{FF2B5EF4-FFF2-40B4-BE49-F238E27FC236}">
                  <a16:creationId xmlns:a16="http://schemas.microsoft.com/office/drawing/2014/main" id="{C44F662B-97D9-6C12-5397-22E30153FD84}"/>
                </a:ext>
              </a:extLst>
            </p:cNvPr>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5" name="Group 5">
            <a:extLst>
              <a:ext uri="{FF2B5EF4-FFF2-40B4-BE49-F238E27FC236}">
                <a16:creationId xmlns:a16="http://schemas.microsoft.com/office/drawing/2014/main" id="{E3A1C57C-8948-AEBB-0F95-6F4C0AAFF414}"/>
              </a:ext>
            </a:extLst>
          </p:cNvPr>
          <p:cNvGrpSpPr/>
          <p:nvPr/>
        </p:nvGrpSpPr>
        <p:grpSpPr>
          <a:xfrm>
            <a:off x="1028700" y="543378"/>
            <a:ext cx="16318644" cy="6133313"/>
            <a:chOff x="0" y="-4247454"/>
            <a:chExt cx="21758191" cy="8177748"/>
          </a:xfrm>
        </p:grpSpPr>
        <p:sp>
          <p:nvSpPr>
            <p:cNvPr id="6" name="TextBox 6">
              <a:extLst>
                <a:ext uri="{FF2B5EF4-FFF2-40B4-BE49-F238E27FC236}">
                  <a16:creationId xmlns:a16="http://schemas.microsoft.com/office/drawing/2014/main" id="{2379069D-A9CA-CC96-889A-817887E61CA3}"/>
                </a:ext>
              </a:extLst>
            </p:cNvPr>
            <p:cNvSpPr txBox="1"/>
            <p:nvPr/>
          </p:nvSpPr>
          <p:spPr>
            <a:xfrm>
              <a:off x="3571792" y="-4247454"/>
              <a:ext cx="18186399" cy="1482970"/>
            </a:xfrm>
            <a:prstGeom prst="rect">
              <a:avLst/>
            </a:prstGeom>
          </p:spPr>
          <p:txBody>
            <a:bodyPr wrap="square" lIns="0" tIns="0" rIns="0" bIns="0" rtlCol="0" anchor="t">
              <a:spAutoFit/>
            </a:bodyPr>
            <a:lstStyle/>
            <a:p>
              <a:pPr algn="l">
                <a:lnSpc>
                  <a:spcPts val="9099"/>
                </a:lnSpc>
              </a:pPr>
              <a:r>
                <a:rPr lang="en-US" sz="7000" b="1" dirty="0">
                  <a:solidFill>
                    <a:schemeClr val="accent1">
                      <a:lumMod val="20000"/>
                      <a:lumOff val="80000"/>
                    </a:schemeClr>
                  </a:solidFill>
                  <a:ea typeface="Klein Bold"/>
                  <a:cs typeface="Klein Bold"/>
                  <a:sym typeface="Klein Bold"/>
                </a:rPr>
                <a:t>Sales Trends (Time-Based)</a:t>
              </a:r>
            </a:p>
          </p:txBody>
        </p:sp>
        <p:sp>
          <p:nvSpPr>
            <p:cNvPr id="7" name="TextBox 7">
              <a:extLst>
                <a:ext uri="{FF2B5EF4-FFF2-40B4-BE49-F238E27FC236}">
                  <a16:creationId xmlns:a16="http://schemas.microsoft.com/office/drawing/2014/main" id="{3FBCE2A7-4A21-0DE3-982B-D9E5BC51E147}"/>
                </a:ext>
              </a:extLst>
            </p:cNvPr>
            <p:cNvSpPr txBox="1"/>
            <p:nvPr/>
          </p:nvSpPr>
          <p:spPr>
            <a:xfrm>
              <a:off x="0" y="3208729"/>
              <a:ext cx="7143582" cy="721565"/>
            </a:xfrm>
            <a:prstGeom prst="rect">
              <a:avLst/>
            </a:prstGeom>
          </p:spPr>
          <p:txBody>
            <a:bodyPr lIns="0" tIns="0" rIns="0" bIns="0" rtlCol="0" anchor="t">
              <a:spAutoFit/>
            </a:bodyPr>
            <a:lstStyle/>
            <a:p>
              <a:pPr algn="l">
                <a:lnSpc>
                  <a:spcPts val="4479"/>
                </a:lnSpc>
              </a:pPr>
              <a:endParaRPr lang="en-US" sz="3200" u="none" dirty="0">
                <a:solidFill>
                  <a:srgbClr val="2A2E3A"/>
                </a:solidFill>
                <a:ea typeface="Helios"/>
                <a:cs typeface="Helios"/>
                <a:sym typeface="Helios"/>
              </a:endParaRPr>
            </a:p>
          </p:txBody>
        </p:sp>
      </p:grpSp>
      <p:grpSp>
        <p:nvGrpSpPr>
          <p:cNvPr id="9" name="Group 9">
            <a:extLst>
              <a:ext uri="{FF2B5EF4-FFF2-40B4-BE49-F238E27FC236}">
                <a16:creationId xmlns:a16="http://schemas.microsoft.com/office/drawing/2014/main" id="{C984E73C-5D4F-7C05-160E-552CE7965F72}"/>
              </a:ext>
            </a:extLst>
          </p:cNvPr>
          <p:cNvGrpSpPr/>
          <p:nvPr/>
        </p:nvGrpSpPr>
        <p:grpSpPr>
          <a:xfrm>
            <a:off x="9642260" y="3686107"/>
            <a:ext cx="7539863" cy="461665"/>
            <a:chOff x="0" y="-57151"/>
            <a:chExt cx="10053151" cy="615553"/>
          </a:xfrm>
        </p:grpSpPr>
        <p:sp>
          <p:nvSpPr>
            <p:cNvPr id="10" name="Freeform 10">
              <a:extLst>
                <a:ext uri="{FF2B5EF4-FFF2-40B4-BE49-F238E27FC236}">
                  <a16:creationId xmlns:a16="http://schemas.microsoft.com/office/drawing/2014/main" id="{13A710B9-3143-36B5-E8E4-55F60FF38ED2}"/>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TextBox 11">
              <a:extLst>
                <a:ext uri="{FF2B5EF4-FFF2-40B4-BE49-F238E27FC236}">
                  <a16:creationId xmlns:a16="http://schemas.microsoft.com/office/drawing/2014/main" id="{67850E96-FA03-27C1-7BF6-93D12C28A670}"/>
                </a:ext>
              </a:extLst>
            </p:cNvPr>
            <p:cNvSpPr txBox="1"/>
            <p:nvPr/>
          </p:nvSpPr>
          <p:spPr>
            <a:xfrm>
              <a:off x="1314169" y="-57151"/>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Highest revenue</a:t>
              </a:r>
              <a:r>
                <a:rPr lang="en-US" sz="3200" b="1" u="none" dirty="0">
                  <a:solidFill>
                    <a:srgbClr val="2A2E3A"/>
                  </a:solidFill>
                  <a:ea typeface="Helios"/>
                  <a:cs typeface="Helios"/>
                  <a:sym typeface="Helios"/>
                </a:rPr>
                <a:t>: April (₹26.3M)</a:t>
              </a:r>
            </a:p>
          </p:txBody>
        </p:sp>
      </p:grpSp>
      <p:grpSp>
        <p:nvGrpSpPr>
          <p:cNvPr id="12" name="Group 12">
            <a:extLst>
              <a:ext uri="{FF2B5EF4-FFF2-40B4-BE49-F238E27FC236}">
                <a16:creationId xmlns:a16="http://schemas.microsoft.com/office/drawing/2014/main" id="{111DAF0B-AC56-E231-762E-EEBFEA7C24C8}"/>
              </a:ext>
            </a:extLst>
          </p:cNvPr>
          <p:cNvGrpSpPr/>
          <p:nvPr/>
        </p:nvGrpSpPr>
        <p:grpSpPr>
          <a:xfrm>
            <a:off x="9642260" y="4952044"/>
            <a:ext cx="7539863" cy="461665"/>
            <a:chOff x="0" y="-41317"/>
            <a:chExt cx="10053151" cy="615553"/>
          </a:xfrm>
        </p:grpSpPr>
        <p:sp>
          <p:nvSpPr>
            <p:cNvPr id="13" name="Freeform 13">
              <a:extLst>
                <a:ext uri="{FF2B5EF4-FFF2-40B4-BE49-F238E27FC236}">
                  <a16:creationId xmlns:a16="http://schemas.microsoft.com/office/drawing/2014/main" id="{9CEB25CE-EC64-6EBF-CE49-EA8B66996D34}"/>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a:extLst>
                <a:ext uri="{FF2B5EF4-FFF2-40B4-BE49-F238E27FC236}">
                  <a16:creationId xmlns:a16="http://schemas.microsoft.com/office/drawing/2014/main" id="{32929532-7D7F-B2DA-66A1-50E8DB2DEB22}"/>
                </a:ext>
              </a:extLst>
            </p:cNvPr>
            <p:cNvSpPr txBox="1"/>
            <p:nvPr/>
          </p:nvSpPr>
          <p:spPr>
            <a:xfrm>
              <a:off x="1314169" y="-41317"/>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Best weekday</a:t>
              </a:r>
              <a:r>
                <a:rPr lang="en-US" sz="3200" b="1" u="none" dirty="0">
                  <a:solidFill>
                    <a:srgbClr val="2A2E3A"/>
                  </a:solidFill>
                  <a:ea typeface="Helios"/>
                  <a:cs typeface="Helios"/>
                  <a:sym typeface="Helios"/>
                </a:rPr>
                <a:t>: Sunday (~₹11M)</a:t>
              </a:r>
            </a:p>
          </p:txBody>
        </p:sp>
      </p:grpSp>
      <p:grpSp>
        <p:nvGrpSpPr>
          <p:cNvPr id="15" name="Group 15">
            <a:extLst>
              <a:ext uri="{FF2B5EF4-FFF2-40B4-BE49-F238E27FC236}">
                <a16:creationId xmlns:a16="http://schemas.microsoft.com/office/drawing/2014/main" id="{B791DFD0-8435-CFD2-6090-CDA2E29893D8}"/>
              </a:ext>
            </a:extLst>
          </p:cNvPr>
          <p:cNvGrpSpPr/>
          <p:nvPr/>
        </p:nvGrpSpPr>
        <p:grpSpPr>
          <a:xfrm>
            <a:off x="9642260" y="6206106"/>
            <a:ext cx="7539863" cy="461665"/>
            <a:chOff x="0" y="-41317"/>
            <a:chExt cx="10053151" cy="615553"/>
          </a:xfrm>
        </p:grpSpPr>
        <p:sp>
          <p:nvSpPr>
            <p:cNvPr id="16" name="Freeform 16">
              <a:extLst>
                <a:ext uri="{FF2B5EF4-FFF2-40B4-BE49-F238E27FC236}">
                  <a16:creationId xmlns:a16="http://schemas.microsoft.com/office/drawing/2014/main" id="{9761D0B7-F915-4626-CF80-6473C0FD9067}"/>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2DCA09D7-B855-25BF-395B-4FD440FA4366}"/>
                </a:ext>
              </a:extLst>
            </p:cNvPr>
            <p:cNvSpPr txBox="1"/>
            <p:nvPr/>
          </p:nvSpPr>
          <p:spPr>
            <a:xfrm>
              <a:off x="1314169" y="-41317"/>
              <a:ext cx="8738982" cy="615553"/>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Lowest</a:t>
              </a:r>
              <a:r>
                <a:rPr lang="en-US" sz="3200" b="1" u="none" dirty="0">
                  <a:solidFill>
                    <a:srgbClr val="2A2E3A"/>
                  </a:solidFill>
                  <a:ea typeface="Helios"/>
                  <a:cs typeface="Helios"/>
                  <a:sym typeface="Helios"/>
                </a:rPr>
                <a:t>: Thursday (~₹9.5M)</a:t>
              </a:r>
            </a:p>
          </p:txBody>
        </p:sp>
      </p:grpSp>
      <p:grpSp>
        <p:nvGrpSpPr>
          <p:cNvPr id="18" name="Group 18">
            <a:extLst>
              <a:ext uri="{FF2B5EF4-FFF2-40B4-BE49-F238E27FC236}">
                <a16:creationId xmlns:a16="http://schemas.microsoft.com/office/drawing/2014/main" id="{97659FAE-FB58-7B38-EB84-638324327B98}"/>
              </a:ext>
            </a:extLst>
          </p:cNvPr>
          <p:cNvGrpSpPr/>
          <p:nvPr/>
        </p:nvGrpSpPr>
        <p:grpSpPr>
          <a:xfrm>
            <a:off x="9642260" y="7460169"/>
            <a:ext cx="7539863" cy="1384995"/>
            <a:chOff x="0" y="-41317"/>
            <a:chExt cx="10053151" cy="1846659"/>
          </a:xfrm>
        </p:grpSpPr>
        <p:sp>
          <p:nvSpPr>
            <p:cNvPr id="19" name="Freeform 19">
              <a:extLst>
                <a:ext uri="{FF2B5EF4-FFF2-40B4-BE49-F238E27FC236}">
                  <a16:creationId xmlns:a16="http://schemas.microsoft.com/office/drawing/2014/main" id="{241BF2C6-24BD-3ACE-8C46-A4904C91838B}"/>
                </a:ext>
              </a:extLst>
            </p:cNvPr>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a:extLst>
                <a:ext uri="{FF2B5EF4-FFF2-40B4-BE49-F238E27FC236}">
                  <a16:creationId xmlns:a16="http://schemas.microsoft.com/office/drawing/2014/main" id="{29F69760-A66E-DCB3-7F3E-5BB1BACCD9DC}"/>
                </a:ext>
              </a:extLst>
            </p:cNvPr>
            <p:cNvSpPr txBox="1"/>
            <p:nvPr/>
          </p:nvSpPr>
          <p:spPr>
            <a:xfrm>
              <a:off x="1314169" y="-41317"/>
              <a:ext cx="8738982" cy="1846659"/>
            </a:xfrm>
            <a:prstGeom prst="rect">
              <a:avLst/>
            </a:prstGeom>
          </p:spPr>
          <p:txBody>
            <a:bodyPr lIns="0" tIns="0" rIns="0" bIns="0" rtlCol="0" anchor="t">
              <a:spAutoFit/>
            </a:bodyPr>
            <a:lstStyle/>
            <a:p>
              <a:pPr marL="0" lvl="0" indent="0" algn="l">
                <a:lnSpc>
                  <a:spcPts val="3639"/>
                </a:lnSpc>
                <a:spcBef>
                  <a:spcPct val="0"/>
                </a:spcBef>
              </a:pPr>
              <a:r>
                <a:rPr lang="en-US" sz="3200" b="1" u="none" dirty="0">
                  <a:solidFill>
                    <a:schemeClr val="tx2"/>
                  </a:solidFill>
                  <a:ea typeface="Helios"/>
                  <a:cs typeface="Helios"/>
                  <a:sym typeface="Helios"/>
                </a:rPr>
                <a:t>Action</a:t>
              </a:r>
              <a:r>
                <a:rPr lang="en-US" sz="3200" b="1" u="none" dirty="0">
                  <a:solidFill>
                    <a:srgbClr val="2A2E3A"/>
                  </a:solidFill>
                  <a:ea typeface="Helios"/>
                  <a:cs typeface="Helios"/>
                  <a:sym typeface="Helios"/>
                </a:rPr>
                <a:t>: Run campaigns on weekends, and we should investigate weekday drops.</a:t>
              </a:r>
            </a:p>
          </p:txBody>
        </p:sp>
      </p:grpSp>
      <p:grpSp>
        <p:nvGrpSpPr>
          <p:cNvPr id="24" name="Group 24">
            <a:extLst>
              <a:ext uri="{FF2B5EF4-FFF2-40B4-BE49-F238E27FC236}">
                <a16:creationId xmlns:a16="http://schemas.microsoft.com/office/drawing/2014/main" id="{F36E3AFA-492E-EF70-62E2-391B305A3E9A}"/>
              </a:ext>
            </a:extLst>
          </p:cNvPr>
          <p:cNvGrpSpPr/>
          <p:nvPr/>
        </p:nvGrpSpPr>
        <p:grpSpPr>
          <a:xfrm>
            <a:off x="-4" y="21663"/>
            <a:ext cx="18288000" cy="2252548"/>
            <a:chOff x="0" y="0"/>
            <a:chExt cx="24384000" cy="3120655"/>
          </a:xfrm>
        </p:grpSpPr>
        <p:pic>
          <p:nvPicPr>
            <p:cNvPr id="25" name="Picture 25">
              <a:extLst>
                <a:ext uri="{FF2B5EF4-FFF2-40B4-BE49-F238E27FC236}">
                  <a16:creationId xmlns:a16="http://schemas.microsoft.com/office/drawing/2014/main" id="{B5E52F29-2ADB-4505-8142-2C6EB4D46060}"/>
                </a:ext>
              </a:extLst>
            </p:cNvPr>
            <p:cNvPicPr>
              <a:picLocks noChangeAspect="1"/>
            </p:cNvPicPr>
            <p:nvPr/>
          </p:nvPicPr>
          <p:blipFill>
            <a:blip r:embed="rId5">
              <a:alphaModFix amt="14000"/>
            </a:blip>
            <a:srcRect t="45734" b="45734"/>
            <a:stretch>
              <a:fillRect/>
            </a:stretch>
          </p:blipFill>
          <p:spPr>
            <a:xfrm>
              <a:off x="0" y="0"/>
              <a:ext cx="24384000" cy="3120655"/>
            </a:xfrm>
            <a:prstGeom prst="rect">
              <a:avLst/>
            </a:prstGeom>
          </p:spPr>
        </p:pic>
      </p:grpSp>
      <p:pic>
        <p:nvPicPr>
          <p:cNvPr id="27" name="Picture 26">
            <a:extLst>
              <a:ext uri="{FF2B5EF4-FFF2-40B4-BE49-F238E27FC236}">
                <a16:creationId xmlns:a16="http://schemas.microsoft.com/office/drawing/2014/main" id="{2D6831EC-62AE-0EAA-66EF-7D6D836D14A0}"/>
              </a:ext>
            </a:extLst>
          </p:cNvPr>
          <p:cNvPicPr>
            <a:picLocks noChangeAspect="1"/>
          </p:cNvPicPr>
          <p:nvPr/>
        </p:nvPicPr>
        <p:blipFill>
          <a:blip r:embed="rId6"/>
          <a:srcRect l="470" t="3000" r="3301" b="3000"/>
          <a:stretch>
            <a:fillRect/>
          </a:stretch>
        </p:blipFill>
        <p:spPr>
          <a:xfrm>
            <a:off x="1371600" y="2486137"/>
            <a:ext cx="6934200" cy="3384000"/>
          </a:xfrm>
          <a:prstGeom prst="rect">
            <a:avLst/>
          </a:prstGeom>
        </p:spPr>
      </p:pic>
      <p:pic>
        <p:nvPicPr>
          <p:cNvPr id="29" name="Picture 28">
            <a:extLst>
              <a:ext uri="{FF2B5EF4-FFF2-40B4-BE49-F238E27FC236}">
                <a16:creationId xmlns:a16="http://schemas.microsoft.com/office/drawing/2014/main" id="{74428645-6E14-360C-415F-5A4242B4B760}"/>
              </a:ext>
            </a:extLst>
          </p:cNvPr>
          <p:cNvPicPr>
            <a:picLocks noChangeAspect="1"/>
          </p:cNvPicPr>
          <p:nvPr/>
        </p:nvPicPr>
        <p:blipFill>
          <a:blip r:embed="rId7"/>
          <a:srcRect l="967" t="-1894" r="1116" b="-1894"/>
          <a:stretch>
            <a:fillRect/>
          </a:stretch>
        </p:blipFill>
        <p:spPr>
          <a:xfrm>
            <a:off x="1371600" y="6082063"/>
            <a:ext cx="6934200" cy="4204937"/>
          </a:xfrm>
          <a:prstGeom prst="rect">
            <a:avLst/>
          </a:prstGeom>
        </p:spPr>
      </p:pic>
    </p:spTree>
    <p:custDataLst>
      <p:tags r:id="rId1"/>
    </p:custDataLst>
    <p:extLst>
      <p:ext uri="{BB962C8B-B14F-4D97-AF65-F5344CB8AC3E}">
        <p14:creationId xmlns:p14="http://schemas.microsoft.com/office/powerpoint/2010/main" val="198001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
            <a:ext cx="18288000" cy="1563218"/>
            <a:chOff x="0" y="0"/>
            <a:chExt cx="4816593" cy="1094989"/>
          </a:xfrm>
        </p:grpSpPr>
        <p:sp>
          <p:nvSpPr>
            <p:cNvPr id="3" name="Freeform 3"/>
            <p:cNvSpPr/>
            <p:nvPr/>
          </p:nvSpPr>
          <p:spPr>
            <a:xfrm>
              <a:off x="0" y="0"/>
              <a:ext cx="4816592" cy="1094988"/>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sp>
        <p:sp>
          <p:nvSpPr>
            <p:cNvPr id="4" name="TextBox 4"/>
            <p:cNvSpPr txBox="1"/>
            <p:nvPr/>
          </p:nvSpPr>
          <p:spPr>
            <a:xfrm>
              <a:off x="0" y="-38100"/>
              <a:ext cx="4816593" cy="113308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438400" y="136926"/>
            <a:ext cx="13991465" cy="1845767"/>
            <a:chOff x="0" y="-76200"/>
            <a:chExt cx="18655286" cy="2461023"/>
          </a:xfrm>
        </p:grpSpPr>
        <p:sp>
          <p:nvSpPr>
            <p:cNvPr id="6" name="TextBox 6"/>
            <p:cNvSpPr txBox="1"/>
            <p:nvPr/>
          </p:nvSpPr>
          <p:spPr>
            <a:xfrm>
              <a:off x="0" y="-76200"/>
              <a:ext cx="18655286" cy="1525973"/>
            </a:xfrm>
            <a:prstGeom prst="rect">
              <a:avLst/>
            </a:prstGeom>
          </p:spPr>
          <p:txBody>
            <a:bodyPr lIns="0" tIns="0" rIns="0" bIns="0" rtlCol="0" anchor="t">
              <a:spAutoFit/>
            </a:bodyPr>
            <a:lstStyle/>
            <a:p>
              <a:pPr algn="ctr">
                <a:lnSpc>
                  <a:spcPts val="9099"/>
                </a:lnSpc>
              </a:pPr>
              <a:endParaRPr lang="en-US" sz="6999" b="1" dirty="0">
                <a:solidFill>
                  <a:schemeClr val="tx2"/>
                </a:solidFill>
                <a:latin typeface="Klein Bold"/>
                <a:ea typeface="Klein Bold"/>
                <a:cs typeface="Klein Bold"/>
                <a:sym typeface="Klein Bold"/>
              </a:endParaRPr>
            </a:p>
          </p:txBody>
        </p:sp>
        <p:sp>
          <p:nvSpPr>
            <p:cNvPr id="7" name="TextBox 7"/>
            <p:cNvSpPr txBox="1"/>
            <p:nvPr/>
          </p:nvSpPr>
          <p:spPr>
            <a:xfrm>
              <a:off x="0" y="1825524"/>
              <a:ext cx="18655286" cy="559299"/>
            </a:xfrm>
            <a:prstGeom prst="rect">
              <a:avLst/>
            </a:prstGeom>
          </p:spPr>
          <p:txBody>
            <a:bodyPr lIns="0" tIns="0" rIns="0" bIns="0" rtlCol="0" anchor="t">
              <a:spAutoFit/>
            </a:bodyPr>
            <a:lstStyle/>
            <a:p>
              <a:pPr marL="0" lvl="0" indent="0" algn="ctr">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5" name="Group 2">
            <a:extLst>
              <a:ext uri="{FF2B5EF4-FFF2-40B4-BE49-F238E27FC236}">
                <a16:creationId xmlns:a16="http://schemas.microsoft.com/office/drawing/2014/main" id="{2FD2A899-465C-0830-24C4-1CB31AFB5BAD}"/>
              </a:ext>
            </a:extLst>
          </p:cNvPr>
          <p:cNvGrpSpPr/>
          <p:nvPr/>
        </p:nvGrpSpPr>
        <p:grpSpPr>
          <a:xfrm>
            <a:off x="0" y="-266700"/>
            <a:ext cx="18288000" cy="2557482"/>
            <a:chOff x="0" y="-57150"/>
            <a:chExt cx="4816593" cy="673576"/>
          </a:xfrm>
        </p:grpSpPr>
        <p:sp>
          <p:nvSpPr>
            <p:cNvPr id="16" name="Freeform 3">
              <a:extLst>
                <a:ext uri="{FF2B5EF4-FFF2-40B4-BE49-F238E27FC236}">
                  <a16:creationId xmlns:a16="http://schemas.microsoft.com/office/drawing/2014/main" id="{689F2136-44D5-CA31-DBAC-812D836A2ACF}"/>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17" name="TextBox 4">
              <a:extLst>
                <a:ext uri="{FF2B5EF4-FFF2-40B4-BE49-F238E27FC236}">
                  <a16:creationId xmlns:a16="http://schemas.microsoft.com/office/drawing/2014/main" id="{1E55150F-CC0E-5CAB-BE3A-D5301A4E9F62}"/>
                </a:ext>
              </a:extLst>
            </p:cNvPr>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18" name="Group 24">
            <a:extLst>
              <a:ext uri="{FF2B5EF4-FFF2-40B4-BE49-F238E27FC236}">
                <a16:creationId xmlns:a16="http://schemas.microsoft.com/office/drawing/2014/main" id="{C7CF2A6D-0015-F016-F6E0-24D81B03376D}"/>
              </a:ext>
            </a:extLst>
          </p:cNvPr>
          <p:cNvGrpSpPr/>
          <p:nvPr/>
        </p:nvGrpSpPr>
        <p:grpSpPr>
          <a:xfrm>
            <a:off x="0" y="16185"/>
            <a:ext cx="18288000" cy="2274597"/>
            <a:chOff x="0" y="0"/>
            <a:chExt cx="24384000" cy="3120655"/>
          </a:xfrm>
        </p:grpSpPr>
        <p:pic>
          <p:nvPicPr>
            <p:cNvPr id="19" name="Picture 25">
              <a:extLst>
                <a:ext uri="{FF2B5EF4-FFF2-40B4-BE49-F238E27FC236}">
                  <a16:creationId xmlns:a16="http://schemas.microsoft.com/office/drawing/2014/main" id="{491B77A5-ECF3-5153-4124-E02E69C7048B}"/>
                </a:ext>
              </a:extLst>
            </p:cNvPr>
            <p:cNvPicPr>
              <a:picLocks noChangeAspect="1"/>
            </p:cNvPicPr>
            <p:nvPr/>
          </p:nvPicPr>
          <p:blipFill>
            <a:blip r:embed="rId3">
              <a:alphaModFix amt="14000"/>
            </a:blip>
            <a:srcRect t="45734" b="45734"/>
            <a:stretch>
              <a:fillRect/>
            </a:stretch>
          </p:blipFill>
          <p:spPr>
            <a:xfrm>
              <a:off x="0" y="0"/>
              <a:ext cx="24384000" cy="3120655"/>
            </a:xfrm>
            <a:prstGeom prst="rect">
              <a:avLst/>
            </a:prstGeom>
          </p:spPr>
        </p:pic>
      </p:grpSp>
      <p:sp>
        <p:nvSpPr>
          <p:cNvPr id="20" name="TextBox 19">
            <a:extLst>
              <a:ext uri="{FF2B5EF4-FFF2-40B4-BE49-F238E27FC236}">
                <a16:creationId xmlns:a16="http://schemas.microsoft.com/office/drawing/2014/main" id="{0A614501-EF02-AA12-6740-C8703C556AED}"/>
              </a:ext>
            </a:extLst>
          </p:cNvPr>
          <p:cNvSpPr txBox="1"/>
          <p:nvPr/>
        </p:nvSpPr>
        <p:spPr>
          <a:xfrm>
            <a:off x="3581400" y="571500"/>
            <a:ext cx="6477000" cy="1323439"/>
          </a:xfrm>
          <a:prstGeom prst="rect">
            <a:avLst/>
          </a:prstGeom>
          <a:noFill/>
        </p:spPr>
        <p:txBody>
          <a:bodyPr wrap="square" rtlCol="0">
            <a:spAutoFit/>
          </a:bodyPr>
          <a:lstStyle/>
          <a:p>
            <a:r>
              <a:rPr lang="en-IN" sz="8000" b="1" dirty="0">
                <a:solidFill>
                  <a:schemeClr val="tx2">
                    <a:lumMod val="20000"/>
                    <a:lumOff val="80000"/>
                  </a:schemeClr>
                </a:solidFill>
                <a:latin typeface="Klein Bold" panose="020B0604020202020204" charset="0"/>
              </a:rPr>
              <a:t>Conclusion</a:t>
            </a:r>
          </a:p>
        </p:txBody>
      </p:sp>
      <p:sp>
        <p:nvSpPr>
          <p:cNvPr id="26" name="TextBox 25">
            <a:extLst>
              <a:ext uri="{FF2B5EF4-FFF2-40B4-BE49-F238E27FC236}">
                <a16:creationId xmlns:a16="http://schemas.microsoft.com/office/drawing/2014/main" id="{7EBE83D9-AB64-C009-829B-5463E19D8C22}"/>
              </a:ext>
            </a:extLst>
          </p:cNvPr>
          <p:cNvSpPr txBox="1"/>
          <p:nvPr/>
        </p:nvSpPr>
        <p:spPr>
          <a:xfrm>
            <a:off x="762000" y="2933700"/>
            <a:ext cx="16535400" cy="5503045"/>
          </a:xfrm>
          <a:prstGeom prst="rect">
            <a:avLst/>
          </a:prstGeom>
          <a:noFill/>
        </p:spPr>
        <p:txBody>
          <a:bodyPr wrap="square">
            <a:spAutoFit/>
          </a:bodyPr>
          <a:lstStyle/>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Dashboard provides a clear view of revenue, cancellation trends, and product performance.</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Despite strong total revenue (₹71.77M), the cancellation rate is high at 14.3%.</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Set category, though the top revenue generator, also has the highest cancellation rate (40.46%).</a:t>
            </a:r>
          </a:p>
          <a:p>
            <a:pPr marL="457200" marR="0" lvl="0" indent="-4572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Sales peak during April and on Sundays, indicating clear seasonality and weekday patterns.</a:t>
            </a:r>
          </a:p>
          <a:p>
            <a:pPr marL="457200" marR="0" lvl="0" indent="-457200"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3000" b="1" i="0" u="none" strike="noStrike" cap="none" normalizeH="0" baseline="0" dirty="0">
                <a:ln>
                  <a:noFill/>
                </a:ln>
                <a:solidFill>
                  <a:schemeClr val="tx2"/>
                </a:solidFill>
                <a:effectLst/>
                <a:latin typeface="+mj-lt"/>
              </a:rPr>
              <a:t>The average order value (₹556.62) suggests a price-sensitive audience or bulk ordering in low-cost segments.</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barn(inVertical)">
                                      <p:cBhvr>
                                        <p:cTn id="14" dur="500"/>
                                        <p:tgtEl>
                                          <p:spTgt spid="26">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barn(inVertical)">
                                      <p:cBhvr>
                                        <p:cTn id="17" dur="500"/>
                                        <p:tgtEl>
                                          <p:spTgt spid="26">
                                            <p:txEl>
                                              <p:pRg st="1" end="1"/>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6">
                                            <p:txEl>
                                              <p:pRg st="2" end="2"/>
                                            </p:txEl>
                                          </p:spTgt>
                                        </p:tgtEl>
                                        <p:attrNameLst>
                                          <p:attrName>style.visibility</p:attrName>
                                        </p:attrNameLst>
                                      </p:cBhvr>
                                      <p:to>
                                        <p:strVal val="visible"/>
                                      </p:to>
                                    </p:set>
                                    <p:animEffect transition="in" filter="barn(inVertical)">
                                      <p:cBhvr>
                                        <p:cTn id="20" dur="500"/>
                                        <p:tgtEl>
                                          <p:spTgt spid="26">
                                            <p:txEl>
                                              <p:pRg st="2" end="2"/>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
                                            <p:txEl>
                                              <p:pRg st="3" end="3"/>
                                            </p:txEl>
                                          </p:spTgt>
                                        </p:tgtEl>
                                        <p:attrNameLst>
                                          <p:attrName>style.visibility</p:attrName>
                                        </p:attrNameLst>
                                      </p:cBhvr>
                                      <p:to>
                                        <p:strVal val="visible"/>
                                      </p:to>
                                    </p:set>
                                    <p:animEffect transition="in" filter="barn(inVertical)">
                                      <p:cBhvr>
                                        <p:cTn id="23" dur="500"/>
                                        <p:tgtEl>
                                          <p:spTgt spid="26">
                                            <p:txEl>
                                              <p:pRg st="3" end="3"/>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barn(inVertical)">
                                      <p:cBhvr>
                                        <p:cTn id="26"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CC2D6-876E-8A46-14BF-053FF7504A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D740-509F-1454-2837-7C647A1E18F2}"/>
              </a:ext>
            </a:extLst>
          </p:cNvPr>
          <p:cNvGrpSpPr/>
          <p:nvPr/>
        </p:nvGrpSpPr>
        <p:grpSpPr>
          <a:xfrm>
            <a:off x="-2590800" y="-2214029"/>
            <a:ext cx="11532793" cy="11201400"/>
            <a:chOff x="0" y="0"/>
            <a:chExt cx="13141858" cy="13141858"/>
          </a:xfrm>
        </p:grpSpPr>
        <p:sp>
          <p:nvSpPr>
            <p:cNvPr id="3" name="Freeform 3">
              <a:extLst>
                <a:ext uri="{FF2B5EF4-FFF2-40B4-BE49-F238E27FC236}">
                  <a16:creationId xmlns:a16="http://schemas.microsoft.com/office/drawing/2014/main" id="{C94B64AF-E999-4092-1CD8-88883467599D}"/>
                </a:ext>
              </a:extLst>
            </p:cNvPr>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EB2FA17-121D-AA1C-781C-6094EE3BF060}"/>
                </a:ext>
              </a:extLst>
            </p:cNvPr>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a:extLst>
              <a:ext uri="{FF2B5EF4-FFF2-40B4-BE49-F238E27FC236}">
                <a16:creationId xmlns:a16="http://schemas.microsoft.com/office/drawing/2014/main" id="{4E37DABB-1985-FE85-57F6-965C96D50025}"/>
              </a:ext>
            </a:extLst>
          </p:cNvPr>
          <p:cNvGrpSpPr/>
          <p:nvPr/>
        </p:nvGrpSpPr>
        <p:grpSpPr>
          <a:xfrm>
            <a:off x="7924800" y="697308"/>
            <a:ext cx="11253470" cy="8817799"/>
            <a:chOff x="-556362" y="-76200"/>
            <a:chExt cx="10270682" cy="10677864"/>
          </a:xfrm>
        </p:grpSpPr>
        <p:sp>
          <p:nvSpPr>
            <p:cNvPr id="8" name="TextBox 8">
              <a:extLst>
                <a:ext uri="{FF2B5EF4-FFF2-40B4-BE49-F238E27FC236}">
                  <a16:creationId xmlns:a16="http://schemas.microsoft.com/office/drawing/2014/main" id="{2A82DF67-1360-712A-84C6-0D7A847F97E5}"/>
                </a:ext>
              </a:extLst>
            </p:cNvPr>
            <p:cNvSpPr txBox="1"/>
            <p:nvPr/>
          </p:nvSpPr>
          <p:spPr>
            <a:xfrm>
              <a:off x="0" y="-76200"/>
              <a:ext cx="9714320" cy="1525973"/>
            </a:xfrm>
            <a:prstGeom prst="rect">
              <a:avLst/>
            </a:prstGeom>
          </p:spPr>
          <p:txBody>
            <a:bodyPr lIns="0" tIns="0" rIns="0" bIns="0" rtlCol="0" anchor="t">
              <a:spAutoFit/>
            </a:bodyPr>
            <a:lstStyle/>
            <a:p>
              <a:pPr algn="l">
                <a:lnSpc>
                  <a:spcPts val="9099"/>
                </a:lnSpc>
              </a:pPr>
              <a:endParaRPr lang="en-US" sz="6999" b="1" dirty="0">
                <a:solidFill>
                  <a:schemeClr val="tx2"/>
                </a:solidFill>
                <a:latin typeface="Klein Bold"/>
                <a:ea typeface="Klein Bold"/>
                <a:cs typeface="Klein Bold"/>
                <a:sym typeface="Klein Bold"/>
              </a:endParaRPr>
            </a:p>
          </p:txBody>
        </p:sp>
        <p:sp>
          <p:nvSpPr>
            <p:cNvPr id="9" name="TextBox 9">
              <a:extLst>
                <a:ext uri="{FF2B5EF4-FFF2-40B4-BE49-F238E27FC236}">
                  <a16:creationId xmlns:a16="http://schemas.microsoft.com/office/drawing/2014/main" id="{67BE27FE-7AD8-94BF-0FA4-1438E38CFE97}"/>
                </a:ext>
              </a:extLst>
            </p:cNvPr>
            <p:cNvSpPr txBox="1"/>
            <p:nvPr/>
          </p:nvSpPr>
          <p:spPr>
            <a:xfrm>
              <a:off x="-556362" y="-76200"/>
              <a:ext cx="8770288" cy="10677864"/>
            </a:xfrm>
            <a:prstGeom prst="rect">
              <a:avLst/>
            </a:prstGeom>
          </p:spPr>
          <p:txBody>
            <a:bodyPr lIns="0" tIns="0" rIns="0" bIns="0" rtlCol="0" anchor="t">
              <a:spAutoFit/>
            </a:bodyPr>
            <a:lstStyle/>
            <a:p>
              <a:r>
                <a:rPr lang="en-US" sz="2900" b="1" dirty="0">
                  <a:solidFill>
                    <a:schemeClr val="tx2"/>
                  </a:solidFill>
                </a:rPr>
                <a:t>Investigate High Cancellations</a:t>
              </a:r>
            </a:p>
            <a:p>
              <a:pPr marL="457200" indent="-457200">
                <a:buFont typeface="Arial" panose="020B0604020202020204" pitchFamily="34" charset="0"/>
                <a:buChar char="•"/>
              </a:pPr>
              <a:r>
                <a:rPr lang="en-US" sz="2700" b="1" dirty="0"/>
                <a:t>Focus on the Set, Kurta, and Western Dresses categories.</a:t>
              </a:r>
            </a:p>
            <a:p>
              <a:pPr marL="457200" indent="-457200">
                <a:buFont typeface="Arial" panose="020B0604020202020204" pitchFamily="34" charset="0"/>
                <a:buChar char="•"/>
              </a:pPr>
              <a:r>
                <a:rPr lang="en-US" sz="2700" b="1" dirty="0"/>
                <a:t>Check for issues in sizing, quality, delivery timelines, or mismatches in product descriptions.</a:t>
              </a:r>
            </a:p>
            <a:p>
              <a:endParaRPr lang="en-US" sz="2700" b="1" dirty="0"/>
            </a:p>
            <a:p>
              <a:r>
                <a:rPr lang="en-US" sz="2900" b="1" dirty="0">
                  <a:solidFill>
                    <a:schemeClr val="tx2"/>
                  </a:solidFill>
                </a:rPr>
                <a:t>Leverage Peak Sales Days</a:t>
              </a:r>
            </a:p>
            <a:p>
              <a:pPr marL="457200" indent="-457200">
                <a:buFont typeface="Arial" panose="020B0604020202020204" pitchFamily="34" charset="0"/>
                <a:buChar char="•"/>
              </a:pPr>
              <a:r>
                <a:rPr lang="en-US" sz="2700" b="1" dirty="0"/>
                <a:t>Run targeted promotions on Sundays and during peak months like April.</a:t>
              </a:r>
            </a:p>
            <a:p>
              <a:pPr marL="457200" indent="-457200">
                <a:buFont typeface="Arial" panose="020B0604020202020204" pitchFamily="34" charset="0"/>
                <a:buChar char="•"/>
              </a:pPr>
              <a:r>
                <a:rPr lang="en-US" sz="2700" b="1" dirty="0"/>
                <a:t>Consider flash sales or loyalty rewards on low-performing weekdays (e.g., Thursdays).</a:t>
              </a:r>
            </a:p>
            <a:p>
              <a:endParaRPr lang="en-US" sz="2700" b="1" dirty="0"/>
            </a:p>
            <a:p>
              <a:r>
                <a:rPr lang="en-US" sz="2900" b="1" dirty="0">
                  <a:solidFill>
                    <a:schemeClr val="tx2"/>
                  </a:solidFill>
                </a:rPr>
                <a:t>Utilize Regional Filters</a:t>
              </a:r>
            </a:p>
            <a:p>
              <a:pPr marL="457200" indent="-457200">
                <a:buFont typeface="Arial" panose="020B0604020202020204" pitchFamily="34" charset="0"/>
                <a:buChar char="•"/>
              </a:pPr>
              <a:r>
                <a:rPr lang="en-US" sz="2700" b="1" dirty="0"/>
                <a:t>Use city-based insights to tailor offers, stock, and delivery speeds.</a:t>
              </a:r>
            </a:p>
            <a:p>
              <a:pPr marL="457200" indent="-457200">
                <a:buFont typeface="Arial" panose="020B0604020202020204" pitchFamily="34" charset="0"/>
                <a:buChar char="•"/>
              </a:pPr>
              <a:r>
                <a:rPr lang="en-US" sz="2700" b="1" dirty="0"/>
                <a:t>Focus marketing in top-performing cities.</a:t>
              </a:r>
            </a:p>
            <a:p>
              <a:endParaRPr lang="en-US" sz="2700" b="1" dirty="0"/>
            </a:p>
            <a:p>
              <a:r>
                <a:rPr lang="en-US" sz="2900" b="1" dirty="0">
                  <a:solidFill>
                    <a:schemeClr val="tx2"/>
                  </a:solidFill>
                </a:rPr>
                <a:t>Optimize Inventory</a:t>
              </a:r>
            </a:p>
            <a:p>
              <a:pPr marL="457200" indent="-457200">
                <a:buFont typeface="Arial" panose="020B0604020202020204" pitchFamily="34" charset="0"/>
                <a:buChar char="•"/>
              </a:pPr>
              <a:r>
                <a:rPr lang="en-US" sz="2700" b="1" dirty="0"/>
                <a:t>Prioritize stocking bestsellers like “Set” while monitoring cancellation trends.</a:t>
              </a:r>
            </a:p>
            <a:p>
              <a:pPr marL="457200" indent="-457200">
                <a:buFont typeface="Arial" panose="020B0604020202020204" pitchFamily="34" charset="0"/>
                <a:buChar char="•"/>
              </a:pPr>
              <a:r>
                <a:rPr lang="en-US" sz="2700" b="1" dirty="0"/>
                <a:t>Balance supply for high-demand styles with quality assurance checks.</a:t>
              </a:r>
            </a:p>
          </p:txBody>
        </p:sp>
      </p:grpSp>
      <p:sp>
        <p:nvSpPr>
          <p:cNvPr id="6" name="TextBox 5">
            <a:extLst>
              <a:ext uri="{FF2B5EF4-FFF2-40B4-BE49-F238E27FC236}">
                <a16:creationId xmlns:a16="http://schemas.microsoft.com/office/drawing/2014/main" id="{25AA132B-1DF2-B739-1DCF-9FD3C86D0956}"/>
              </a:ext>
            </a:extLst>
          </p:cNvPr>
          <p:cNvSpPr txBox="1"/>
          <p:nvPr/>
        </p:nvSpPr>
        <p:spPr>
          <a:xfrm>
            <a:off x="381000" y="1376342"/>
            <a:ext cx="6774541" cy="2346155"/>
          </a:xfrm>
          <a:prstGeom prst="rect">
            <a:avLst/>
          </a:prstGeom>
          <a:noFill/>
        </p:spPr>
        <p:txBody>
          <a:bodyPr wrap="square">
            <a:spAutoFit/>
          </a:bodyPr>
          <a:lstStyle/>
          <a:p>
            <a:pPr algn="ctr">
              <a:lnSpc>
                <a:spcPts val="9099"/>
              </a:lnSpc>
            </a:pPr>
            <a:r>
              <a:rPr lang="en-US" sz="5500" b="1" dirty="0">
                <a:solidFill>
                  <a:srgbClr val="FFFFFF"/>
                </a:solidFill>
                <a:latin typeface="Klein Bold"/>
                <a:ea typeface="Klein Bold"/>
                <a:cs typeface="Klein Bold"/>
                <a:sym typeface="Klein Bold"/>
              </a:rPr>
              <a:t>Recommendation</a:t>
            </a:r>
          </a:p>
          <a:p>
            <a:pPr algn="ctr">
              <a:lnSpc>
                <a:spcPts val="9099"/>
              </a:lnSpc>
            </a:pPr>
            <a:r>
              <a:rPr lang="en-US" sz="5500" b="1" dirty="0">
                <a:solidFill>
                  <a:srgbClr val="FFFFFF"/>
                </a:solidFill>
                <a:latin typeface="Klein Bold"/>
                <a:ea typeface="Klein Bold"/>
                <a:cs typeface="Klein Bold"/>
                <a:sym typeface="Klein Bold"/>
              </a:rPr>
              <a:t>For</a:t>
            </a:r>
            <a:endParaRPr lang="en-US" sz="5500" b="1" dirty="0">
              <a:solidFill>
                <a:schemeClr val="accent1">
                  <a:lumMod val="20000"/>
                  <a:lumOff val="80000"/>
                </a:schemeClr>
              </a:solidFill>
              <a:latin typeface="Klein Bold"/>
              <a:ea typeface="Klein Bold"/>
              <a:cs typeface="Klein Bold"/>
              <a:sym typeface="Klein Bold"/>
            </a:endParaRPr>
          </a:p>
        </p:txBody>
      </p:sp>
      <p:grpSp>
        <p:nvGrpSpPr>
          <p:cNvPr id="10" name="Group 3">
            <a:extLst>
              <a:ext uri="{FF2B5EF4-FFF2-40B4-BE49-F238E27FC236}">
                <a16:creationId xmlns:a16="http://schemas.microsoft.com/office/drawing/2014/main" id="{9A758D6D-ADD5-F863-6C4D-64C68D2F313D}"/>
              </a:ext>
            </a:extLst>
          </p:cNvPr>
          <p:cNvGrpSpPr/>
          <p:nvPr/>
        </p:nvGrpSpPr>
        <p:grpSpPr>
          <a:xfrm>
            <a:off x="1673963" y="3375784"/>
            <a:ext cx="6553200" cy="1869349"/>
            <a:chOff x="0" y="0"/>
            <a:chExt cx="6074130" cy="824246"/>
          </a:xfrm>
        </p:grpSpPr>
        <p:sp>
          <p:nvSpPr>
            <p:cNvPr id="11" name="Freeform 4">
              <a:extLst>
                <a:ext uri="{FF2B5EF4-FFF2-40B4-BE49-F238E27FC236}">
                  <a16:creationId xmlns:a16="http://schemas.microsoft.com/office/drawing/2014/main" id="{1465B0D6-8D96-D02D-2567-E2B230F822D0}"/>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5">
              <a:extLst>
                <a:ext uri="{FF2B5EF4-FFF2-40B4-BE49-F238E27FC236}">
                  <a16:creationId xmlns:a16="http://schemas.microsoft.com/office/drawing/2014/main" id="{D5537281-D038-82A2-7B9B-D661D69A3BC4}"/>
                </a:ext>
              </a:extLst>
            </p:cNvPr>
            <p:cNvSpPr txBox="1"/>
            <p:nvPr/>
          </p:nvSpPr>
          <p:spPr>
            <a:xfrm>
              <a:off x="923688" y="249080"/>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Tree>
    <p:custDataLst>
      <p:tags r:id="rId1"/>
    </p:custDataLst>
    <p:extLst>
      <p:ext uri="{BB962C8B-B14F-4D97-AF65-F5344CB8AC3E}">
        <p14:creationId xmlns:p14="http://schemas.microsoft.com/office/powerpoint/2010/main" val="163788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73413">
            <a:off x="9283310" y="-2113117"/>
            <a:ext cx="13265113" cy="13265113"/>
          </a:xfrm>
          <a:custGeom>
            <a:avLst/>
            <a:gdLst/>
            <a:ahLst/>
            <a:cxnLst/>
            <a:rect l="l" t="t" r="r" b="b"/>
            <a:pathLst>
              <a:path w="13265113" h="13265113">
                <a:moveTo>
                  <a:pt x="0" y="0"/>
                </a:moveTo>
                <a:lnTo>
                  <a:pt x="13265113" y="0"/>
                </a:lnTo>
                <a:lnTo>
                  <a:pt x="13265113" y="13265112"/>
                </a:lnTo>
                <a:lnTo>
                  <a:pt x="0" y="13265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4102991"/>
            <a:ext cx="1159668" cy="11596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1001016"/>
            <a:ext cx="5837845" cy="2292350"/>
          </a:xfrm>
          <a:prstGeom prst="rect">
            <a:avLst/>
          </a:prstGeom>
        </p:spPr>
        <p:txBody>
          <a:bodyPr lIns="0" tIns="0" rIns="0" bIns="0" rtlCol="0" anchor="t">
            <a:spAutoFit/>
          </a:bodyPr>
          <a:lstStyle/>
          <a:p>
            <a:pPr algn="l">
              <a:lnSpc>
                <a:spcPts val="9099"/>
              </a:lnSpc>
            </a:pPr>
            <a:r>
              <a:rPr lang="en-US" sz="6999" b="1" dirty="0">
                <a:solidFill>
                  <a:srgbClr val="718BAB"/>
                </a:solidFill>
                <a:latin typeface="Klein Bold"/>
                <a:ea typeface="Klein Bold"/>
                <a:cs typeface="Klein Bold"/>
                <a:sym typeface="Klein Bold"/>
              </a:rPr>
              <a:t>Connect </a:t>
            </a:r>
            <a:r>
              <a:rPr lang="en-US" sz="6999" b="1" dirty="0">
                <a:solidFill>
                  <a:srgbClr val="2A2E3A"/>
                </a:solidFill>
                <a:latin typeface="Klein Bold"/>
                <a:ea typeface="Klein Bold"/>
                <a:cs typeface="Klein Bold"/>
                <a:sym typeface="Klein Bold"/>
              </a:rPr>
              <a:t>with me</a:t>
            </a:r>
          </a:p>
        </p:txBody>
      </p:sp>
      <p:grpSp>
        <p:nvGrpSpPr>
          <p:cNvPr id="9" name="Group 9"/>
          <p:cNvGrpSpPr/>
          <p:nvPr/>
        </p:nvGrpSpPr>
        <p:grpSpPr>
          <a:xfrm>
            <a:off x="2910566" y="4171455"/>
            <a:ext cx="5208644" cy="1022740"/>
            <a:chOff x="0" y="0"/>
            <a:chExt cx="6944859" cy="1363654"/>
          </a:xfrm>
        </p:grpSpPr>
        <p:sp>
          <p:nvSpPr>
            <p:cNvPr id="10" name="TextBox 10"/>
            <p:cNvSpPr txBox="1"/>
            <p:nvPr/>
          </p:nvSpPr>
          <p:spPr>
            <a:xfrm>
              <a:off x="0" y="735004"/>
              <a:ext cx="6944859" cy="628650"/>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2A2E3A"/>
                  </a:solidFill>
                  <a:latin typeface="Klein Bold"/>
                  <a:ea typeface="Klein Bold"/>
                  <a:cs typeface="Klein Bold"/>
                  <a:sym typeface="Klein Bold"/>
                </a:rPr>
                <a:t>jainvartika03@gmail.com</a:t>
              </a:r>
            </a:p>
          </p:txBody>
        </p:sp>
        <p:sp>
          <p:nvSpPr>
            <p:cNvPr id="11" name="TextBox 11"/>
            <p:cNvSpPr txBox="1"/>
            <p:nvPr/>
          </p:nvSpPr>
          <p:spPr>
            <a:xfrm>
              <a:off x="0" y="-57150"/>
              <a:ext cx="6944859" cy="578697"/>
            </a:xfrm>
            <a:prstGeom prst="rect">
              <a:avLst/>
            </a:prstGeom>
          </p:spPr>
          <p:txBody>
            <a:bodyPr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Email</a:t>
              </a:r>
            </a:p>
          </p:txBody>
        </p:sp>
      </p:grpSp>
      <p:grpSp>
        <p:nvGrpSpPr>
          <p:cNvPr id="12" name="Group 12"/>
          <p:cNvGrpSpPr/>
          <p:nvPr/>
        </p:nvGrpSpPr>
        <p:grpSpPr>
          <a:xfrm>
            <a:off x="2910566" y="6107411"/>
            <a:ext cx="5208644" cy="1065602"/>
            <a:chOff x="0" y="-57149"/>
            <a:chExt cx="6944859" cy="1420803"/>
          </a:xfrm>
        </p:grpSpPr>
        <p:sp>
          <p:nvSpPr>
            <p:cNvPr id="13" name="TextBox 13"/>
            <p:cNvSpPr txBox="1"/>
            <p:nvPr/>
          </p:nvSpPr>
          <p:spPr>
            <a:xfrm>
              <a:off x="0" y="735005"/>
              <a:ext cx="6944859" cy="628649"/>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2A2E3A"/>
                  </a:solidFill>
                  <a:latin typeface="Klein Bold"/>
                  <a:ea typeface="Klein Bold"/>
                  <a:cs typeface="Klein Bold"/>
                  <a:sym typeface="Klein Bold"/>
                  <a:hlinkClick r:id="rId5"/>
                </a:rPr>
                <a:t>Link</a:t>
              </a:r>
              <a:endParaRPr lang="en-US" sz="3000" b="1" dirty="0">
                <a:solidFill>
                  <a:srgbClr val="2A2E3A"/>
                </a:solidFill>
                <a:latin typeface="Klein Bold"/>
                <a:ea typeface="Klein Bold"/>
                <a:cs typeface="Klein Bold"/>
                <a:sym typeface="Klein Bold"/>
              </a:endParaRPr>
            </a:p>
          </p:txBody>
        </p:sp>
        <p:sp>
          <p:nvSpPr>
            <p:cNvPr id="14" name="TextBox 14"/>
            <p:cNvSpPr txBox="1"/>
            <p:nvPr/>
          </p:nvSpPr>
          <p:spPr>
            <a:xfrm>
              <a:off x="0" y="-57149"/>
              <a:ext cx="6944859" cy="578698"/>
            </a:xfrm>
            <a:prstGeom prst="rect">
              <a:avLst/>
            </a:prstGeom>
          </p:spPr>
          <p:txBody>
            <a:bodyPr lIns="0" tIns="0" rIns="0" bIns="0" rtlCol="0" anchor="t">
              <a:spAutoFit/>
            </a:bodyPr>
            <a:lstStyle/>
            <a:p>
              <a:pPr marL="0" lvl="0" indent="0" algn="l">
                <a:lnSpc>
                  <a:spcPts val="3639"/>
                </a:lnSpc>
                <a:spcBef>
                  <a:spcPct val="0"/>
                </a:spcBef>
              </a:pPr>
              <a:r>
                <a:rPr lang="en-US" sz="2599" b="1" u="none" dirty="0">
                  <a:solidFill>
                    <a:schemeClr val="tx2"/>
                  </a:solidFill>
                  <a:latin typeface="Helios"/>
                  <a:ea typeface="Helios"/>
                  <a:cs typeface="Helios"/>
                  <a:sym typeface="Helios"/>
                </a:rPr>
                <a:t>LinkedIn</a:t>
              </a:r>
            </a:p>
          </p:txBody>
        </p:sp>
      </p:grpSp>
      <p:grpSp>
        <p:nvGrpSpPr>
          <p:cNvPr id="15" name="Group 15"/>
          <p:cNvGrpSpPr/>
          <p:nvPr/>
        </p:nvGrpSpPr>
        <p:grpSpPr>
          <a:xfrm>
            <a:off x="2910566" y="8187044"/>
            <a:ext cx="5208644" cy="1022740"/>
            <a:chOff x="0" y="0"/>
            <a:chExt cx="6944859" cy="1363654"/>
          </a:xfrm>
        </p:grpSpPr>
        <p:sp>
          <p:nvSpPr>
            <p:cNvPr id="16" name="TextBox 16"/>
            <p:cNvSpPr txBox="1"/>
            <p:nvPr/>
          </p:nvSpPr>
          <p:spPr>
            <a:xfrm>
              <a:off x="0" y="735004"/>
              <a:ext cx="6944859"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Klein Bold"/>
                <a:ea typeface="Klein Bold"/>
                <a:cs typeface="Klein Bold"/>
                <a:sym typeface="Klein Bold"/>
              </a:endParaRPr>
            </a:p>
          </p:txBody>
        </p:sp>
        <p:sp>
          <p:nvSpPr>
            <p:cNvPr id="17" name="TextBox 17"/>
            <p:cNvSpPr txBox="1"/>
            <p:nvPr/>
          </p:nvSpPr>
          <p:spPr>
            <a:xfrm>
              <a:off x="0" y="-57150"/>
              <a:ext cx="6944859" cy="578697"/>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
        <p:nvSpPr>
          <p:cNvPr id="18" name="Freeform 18"/>
          <p:cNvSpPr/>
          <p:nvPr/>
        </p:nvSpPr>
        <p:spPr>
          <a:xfrm>
            <a:off x="1417102" y="4535596"/>
            <a:ext cx="382865" cy="294458"/>
          </a:xfrm>
          <a:custGeom>
            <a:avLst/>
            <a:gdLst/>
            <a:ahLst/>
            <a:cxnLst/>
            <a:rect l="l" t="t" r="r" b="b"/>
            <a:pathLst>
              <a:path w="382865" h="294458">
                <a:moveTo>
                  <a:pt x="0" y="0"/>
                </a:moveTo>
                <a:lnTo>
                  <a:pt x="382865" y="0"/>
                </a:lnTo>
                <a:lnTo>
                  <a:pt x="382865" y="294458"/>
                </a:lnTo>
                <a:lnTo>
                  <a:pt x="0" y="294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028700" y="6081809"/>
            <a:ext cx="1159668" cy="11596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25" name="Freeform 25"/>
          <p:cNvSpPr/>
          <p:nvPr/>
        </p:nvSpPr>
        <p:spPr>
          <a:xfrm>
            <a:off x="1375202" y="6440191"/>
            <a:ext cx="466664" cy="442906"/>
          </a:xfrm>
          <a:custGeom>
            <a:avLst/>
            <a:gdLst/>
            <a:ahLst/>
            <a:cxnLst/>
            <a:rect l="l" t="t" r="r" b="b"/>
            <a:pathLst>
              <a:path w="466664" h="442906">
                <a:moveTo>
                  <a:pt x="0" y="0"/>
                </a:moveTo>
                <a:lnTo>
                  <a:pt x="466664" y="0"/>
                </a:lnTo>
                <a:lnTo>
                  <a:pt x="466664" y="442906"/>
                </a:lnTo>
                <a:lnTo>
                  <a:pt x="0" y="4429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8" name="Group 3">
            <a:extLst>
              <a:ext uri="{FF2B5EF4-FFF2-40B4-BE49-F238E27FC236}">
                <a16:creationId xmlns:a16="http://schemas.microsoft.com/office/drawing/2014/main" id="{9BF55D95-1CE7-933E-D4A2-AF0BF49D6ABC}"/>
              </a:ext>
            </a:extLst>
          </p:cNvPr>
          <p:cNvGrpSpPr/>
          <p:nvPr/>
        </p:nvGrpSpPr>
        <p:grpSpPr>
          <a:xfrm>
            <a:off x="14111322" y="2903045"/>
            <a:ext cx="9601200" cy="3505200"/>
            <a:chOff x="0" y="0"/>
            <a:chExt cx="6270157" cy="824246"/>
          </a:xfrm>
        </p:grpSpPr>
        <p:sp>
          <p:nvSpPr>
            <p:cNvPr id="29" name="Freeform 4">
              <a:extLst>
                <a:ext uri="{FF2B5EF4-FFF2-40B4-BE49-F238E27FC236}">
                  <a16:creationId xmlns:a16="http://schemas.microsoft.com/office/drawing/2014/main" id="{1D5E3241-86F1-AA0C-5A17-46F9A7BA8107}"/>
                </a:ext>
              </a:extLst>
            </p:cNvPr>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5">
              <a:extLst>
                <a:ext uri="{FF2B5EF4-FFF2-40B4-BE49-F238E27FC236}">
                  <a16:creationId xmlns:a16="http://schemas.microsoft.com/office/drawing/2014/main" id="{1F88508F-0E8F-F8B1-931A-C16FB1BA975F}"/>
                </a:ext>
              </a:extLst>
            </p:cNvPr>
            <p:cNvSpPr txBox="1"/>
            <p:nvPr/>
          </p:nvSpPr>
          <p:spPr>
            <a:xfrm>
              <a:off x="1119715" y="116233"/>
              <a:ext cx="5150442" cy="534630"/>
            </a:xfrm>
            <a:prstGeom prst="rect">
              <a:avLst/>
            </a:prstGeom>
          </p:spPr>
          <p:txBody>
            <a:bodyPr lIns="0" tIns="0" rIns="0" bIns="0" rtlCol="0" anchor="t">
              <a:spAutoFit/>
            </a:bodyPr>
            <a:lstStyle/>
            <a:p>
              <a:pPr algn="l">
                <a:lnSpc>
                  <a:spcPts val="3361"/>
                </a:lnSpc>
                <a:spcBef>
                  <a:spcPct val="0"/>
                </a:spcBef>
              </a:pPr>
              <a:r>
                <a:rPr lang="en-US" sz="2401" dirty="0">
                  <a:solidFill>
                    <a:srgbClr val="F4F4F4"/>
                  </a:solidFill>
                  <a:latin typeface="Helios"/>
                  <a:ea typeface="Helios"/>
                  <a:cs typeface="Helios"/>
                  <a:sym typeface="Helios"/>
                </a:rPr>
                <a:t>VistaCommerce</a:t>
              </a:r>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328930" y="336760"/>
            <a:ext cx="7698002" cy="9079243"/>
            <a:chOff x="0" y="-76200"/>
            <a:chExt cx="9714320" cy="12105658"/>
          </a:xfrm>
        </p:grpSpPr>
        <p:sp>
          <p:nvSpPr>
            <p:cNvPr id="8" name="TextBox 8"/>
            <p:cNvSpPr txBox="1"/>
            <p:nvPr/>
          </p:nvSpPr>
          <p:spPr>
            <a:xfrm>
              <a:off x="0" y="-76200"/>
              <a:ext cx="9714320" cy="3081956"/>
            </a:xfrm>
            <a:prstGeom prst="rect">
              <a:avLst/>
            </a:prstGeom>
          </p:spPr>
          <p:txBody>
            <a:bodyPr lIns="0" tIns="0" rIns="0" bIns="0" rtlCol="0" anchor="t">
              <a:spAutoFit/>
            </a:bodyPr>
            <a:lstStyle/>
            <a:p>
              <a:pPr algn="l">
                <a:lnSpc>
                  <a:spcPts val="9099"/>
                </a:lnSpc>
              </a:pPr>
              <a:r>
                <a:rPr lang="en-US" sz="6999" b="1" dirty="0">
                  <a:solidFill>
                    <a:srgbClr val="2A2E3A"/>
                  </a:solidFill>
                  <a:latin typeface="Klein Bold"/>
                  <a:ea typeface="Klein Bold"/>
                  <a:cs typeface="Klein Bold"/>
                  <a:sym typeface="Klein Bold"/>
                </a:rPr>
                <a:t>About the </a:t>
              </a:r>
              <a:r>
                <a:rPr lang="en-US" sz="6999" b="1" dirty="0">
                  <a:latin typeface="Klein Bold"/>
                  <a:ea typeface="Klein Bold"/>
                  <a:cs typeface="Klein Bold"/>
                  <a:sym typeface="Klein Bold"/>
                </a:rPr>
                <a:t>Vista</a:t>
              </a:r>
              <a:r>
                <a:rPr lang="en-US" sz="6999" b="1" dirty="0">
                  <a:solidFill>
                    <a:schemeClr val="tx2"/>
                  </a:solidFill>
                  <a:latin typeface="Klein Bold"/>
                  <a:ea typeface="Klein Bold"/>
                  <a:cs typeface="Klein Bold"/>
                  <a:sym typeface="Klein Bold"/>
                </a:rPr>
                <a:t>Commerce</a:t>
              </a:r>
            </a:p>
          </p:txBody>
        </p:sp>
        <p:sp>
          <p:nvSpPr>
            <p:cNvPr id="9" name="TextBox 9"/>
            <p:cNvSpPr txBox="1"/>
            <p:nvPr/>
          </p:nvSpPr>
          <p:spPr>
            <a:xfrm>
              <a:off x="0" y="3645111"/>
              <a:ext cx="8770288" cy="8384347"/>
            </a:xfrm>
            <a:prstGeom prst="rect">
              <a:avLst/>
            </a:prstGeom>
          </p:spPr>
          <p:txBody>
            <a:bodyPr lIns="0" tIns="0" rIns="0" bIns="0" rtlCol="0" anchor="t">
              <a:spAutoFit/>
            </a:bodyPr>
            <a:lstStyle/>
            <a:p>
              <a:pPr marL="688340" lvl="1" indent="-342900" algn="l">
                <a:lnSpc>
                  <a:spcPts val="4479"/>
                </a:lnSpc>
                <a:buFont typeface="Arial" panose="020B0604020202020204" pitchFamily="34" charset="0"/>
                <a:buChar char="•"/>
              </a:pPr>
              <a:r>
                <a:rPr lang="en-US" sz="2500" b="1" u="none" dirty="0">
                  <a:solidFill>
                    <a:srgbClr val="2A2E3A"/>
                  </a:solidFill>
                  <a:ea typeface="Helios"/>
                  <a:cs typeface="Helios"/>
                  <a:sym typeface="Helios"/>
                </a:rPr>
                <a:t>VistaCommerce is a growing fashion-focused e-commerce company serving customers across major Indian cities. Despite increasing order volumes, the company is facing several operational challenges, including high cancellation rates, uneven sales performance across weekdays, and fulfillment inefficiencies.</a:t>
              </a:r>
            </a:p>
            <a:p>
              <a:pPr marL="688340" lvl="1" indent="-342900" algn="l">
                <a:lnSpc>
                  <a:spcPts val="4479"/>
                </a:lnSpc>
                <a:buFont typeface="Arial" panose="020B0604020202020204" pitchFamily="34" charset="0"/>
                <a:buChar char="•"/>
              </a:pPr>
              <a:r>
                <a:rPr lang="en-US" sz="2500" b="1" u="none" dirty="0">
                  <a:solidFill>
                    <a:srgbClr val="2A2E3A"/>
                  </a:solidFill>
                  <a:ea typeface="Helios"/>
                  <a:cs typeface="Helios"/>
                  <a:sym typeface="Helios"/>
                </a:rPr>
                <a:t>To address these issues, VistaCommerce aims to leverage data-driven insights from its transactional data to improve customer satisfaction and optimize sales and logistics.</a:t>
              </a:r>
            </a:p>
          </p:txBody>
        </p:sp>
      </p:grpSp>
      <p:pic>
        <p:nvPicPr>
          <p:cNvPr id="16" name="Picture 15">
            <a:extLst>
              <a:ext uri="{FF2B5EF4-FFF2-40B4-BE49-F238E27FC236}">
                <a16:creationId xmlns:a16="http://schemas.microsoft.com/office/drawing/2014/main" id="{4145D180-A59A-9C90-7407-458FE7B815FB}"/>
              </a:ext>
            </a:extLst>
          </p:cNvPr>
          <p:cNvPicPr>
            <a:picLocks noChangeAspect="1"/>
          </p:cNvPicPr>
          <p:nvPr/>
        </p:nvPicPr>
        <p:blipFill>
          <a:blip r:embed="rId5"/>
          <a:stretch>
            <a:fillRect/>
          </a:stretch>
        </p:blipFill>
        <p:spPr>
          <a:xfrm>
            <a:off x="11074422" y="3771900"/>
            <a:ext cx="4343400" cy="1541832"/>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3">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9524" y="3773114"/>
            <a:ext cx="18278475"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57150"/>
              <a:ext cx="4816593" cy="1772741"/>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2496056153"/>
              </p:ext>
            </p:extLst>
          </p:nvPr>
        </p:nvGraphicFramePr>
        <p:xfrm>
          <a:off x="3276600" y="4067926"/>
          <a:ext cx="15306676" cy="6625211"/>
        </p:xfrm>
        <a:graphic>
          <a:graphicData uri="http://schemas.openxmlformats.org/drawingml/2006/table">
            <a:tbl>
              <a:tblPr/>
              <a:tblGrid>
                <a:gridCol w="12097984">
                  <a:extLst>
                    <a:ext uri="{9D8B030D-6E8A-4147-A177-3AD203B41FA5}">
                      <a16:colId xmlns:a16="http://schemas.microsoft.com/office/drawing/2014/main" val="20000"/>
                    </a:ext>
                  </a:extLst>
                </a:gridCol>
                <a:gridCol w="3208692">
                  <a:extLst>
                    <a:ext uri="{9D8B030D-6E8A-4147-A177-3AD203B41FA5}">
                      <a16:colId xmlns:a16="http://schemas.microsoft.com/office/drawing/2014/main" val="20001"/>
                    </a:ext>
                  </a:extLst>
                </a:gridCol>
              </a:tblGrid>
              <a:tr h="1890619">
                <a:tc>
                  <a:txBody>
                    <a:bodyPr/>
                    <a:lstStyle/>
                    <a:p>
                      <a:pPr marL="457200" indent="-457200" algn="l">
                        <a:lnSpc>
                          <a:spcPct val="150000"/>
                        </a:lnSpc>
                        <a:buFont typeface="Arial" panose="020B0604020202020204" pitchFamily="34" charset="0"/>
                        <a:buChar char="•"/>
                        <a:defRPr/>
                      </a:pPr>
                      <a:r>
                        <a:rPr lang="en-US" sz="3200" b="1" dirty="0">
                          <a:solidFill>
                            <a:schemeClr val="tx2"/>
                          </a:solidFill>
                        </a:rPr>
                        <a:t>The company aims to analyze sales performance, cancellation trends, and customer behavior to inform its business decisions.</a:t>
                      </a:r>
                    </a:p>
                    <a:p>
                      <a:pPr marL="0" indent="0" algn="l">
                        <a:lnSpc>
                          <a:spcPct val="150000"/>
                        </a:lnSpc>
                        <a:buFont typeface="Arial" panose="020B0604020202020204" pitchFamily="34" charset="0"/>
                        <a:buNone/>
                        <a:defRPr/>
                      </a:pPr>
                      <a:r>
                        <a:rPr lang="en-US" sz="3200" b="1" dirty="0">
                          <a:solidFill>
                            <a:schemeClr val="tx2"/>
                          </a:solidFill>
                        </a:rPr>
                        <a:t> </a:t>
                      </a:r>
                    </a:p>
                    <a:p>
                      <a:pPr marL="457200" indent="-457200" algn="l">
                        <a:lnSpc>
                          <a:spcPct val="150000"/>
                        </a:lnSpc>
                        <a:buFont typeface="Arial" panose="020B0604020202020204" pitchFamily="34" charset="0"/>
                        <a:buChar char="•"/>
                        <a:defRPr/>
                      </a:pPr>
                      <a:r>
                        <a:rPr lang="en-US" sz="3200" b="1" dirty="0">
                          <a:solidFill>
                            <a:schemeClr val="tx2"/>
                          </a:solidFill>
                        </a:rPr>
                        <a:t>This dashboard offers a snapshot of key metrics and patterns derived from historical order data.</a:t>
                      </a: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499578">
                <a:tc>
                  <a:txBody>
                    <a:bodyPr/>
                    <a:lstStyle/>
                    <a:p>
                      <a:pPr algn="ctr">
                        <a:lnSpc>
                          <a:spcPts val="363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ct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499578">
                <a:tc>
                  <a:txBody>
                    <a:bodyPr/>
                    <a:lstStyle/>
                    <a:p>
                      <a:pPr algn="ctr">
                        <a:lnSpc>
                          <a:spcPts val="3639"/>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ct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4639502" y="1051681"/>
            <a:ext cx="9008992" cy="1139825"/>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Problem Statement</a:t>
            </a:r>
          </a:p>
        </p:txBody>
      </p:sp>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8001000" y="9235319"/>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4389" y="-1532694"/>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87815" y="4395605"/>
            <a:ext cx="8888542" cy="1420890"/>
            <a:chOff x="177051" y="783809"/>
            <a:chExt cx="8919853" cy="1894520"/>
          </a:xfrm>
        </p:grpSpPr>
        <p:sp>
          <p:nvSpPr>
            <p:cNvPr id="4" name="TextBox 4"/>
            <p:cNvSpPr txBox="1"/>
            <p:nvPr/>
          </p:nvSpPr>
          <p:spPr>
            <a:xfrm>
              <a:off x="1717701" y="783809"/>
              <a:ext cx="7379203" cy="1449115"/>
            </a:xfrm>
            <a:prstGeom prst="rect">
              <a:avLst/>
            </a:prstGeom>
          </p:spPr>
          <p:txBody>
            <a:bodyPr lIns="0" tIns="0" rIns="0" bIns="0" rtlCol="0" anchor="t">
              <a:spAutoFit/>
            </a:bodyPr>
            <a:lstStyle/>
            <a:p>
              <a:pPr algn="l">
                <a:lnSpc>
                  <a:spcPts val="9099"/>
                </a:lnSpc>
              </a:pPr>
              <a:r>
                <a:rPr lang="en-US" sz="5500" b="1" dirty="0">
                  <a:solidFill>
                    <a:srgbClr val="2A2E3A"/>
                  </a:solidFill>
                  <a:latin typeface="Klein Bold"/>
                  <a:ea typeface="Klein Bold"/>
                  <a:cs typeface="Klein Bold"/>
                  <a:sym typeface="Klein Bold"/>
                </a:rPr>
                <a:t> Dataset </a:t>
              </a:r>
              <a:r>
                <a:rPr lang="en-US" sz="5500" b="1" dirty="0">
                  <a:solidFill>
                    <a:schemeClr val="tx2"/>
                  </a:solidFill>
                  <a:latin typeface="Klein Bold"/>
                  <a:ea typeface="Klein Bold"/>
                  <a:cs typeface="Klein Bold"/>
                  <a:sym typeface="Klein Bold"/>
                </a:rPr>
                <a:t>Overview</a:t>
              </a:r>
            </a:p>
          </p:txBody>
        </p:sp>
        <p:sp>
          <p:nvSpPr>
            <p:cNvPr id="5" name="TextBox 5"/>
            <p:cNvSpPr txBox="1"/>
            <p:nvPr/>
          </p:nvSpPr>
          <p:spPr>
            <a:xfrm>
              <a:off x="177051" y="1981129"/>
              <a:ext cx="7025100"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6" name="Freeform 6"/>
          <p:cNvSpPr/>
          <p:nvPr/>
        </p:nvSpPr>
        <p:spPr>
          <a:xfrm>
            <a:off x="8587639" y="1397830"/>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sp>
      <p:sp>
        <p:nvSpPr>
          <p:cNvPr id="8" name="Freeform 8"/>
          <p:cNvSpPr/>
          <p:nvPr/>
        </p:nvSpPr>
        <p:spPr>
          <a:xfrm>
            <a:off x="10733254" y="2143069"/>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8609410" y="3726766"/>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8662570" y="6442594"/>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0733254" y="7543282"/>
            <a:ext cx="442544" cy="627318"/>
          </a:xfrm>
          <a:custGeom>
            <a:avLst/>
            <a:gdLst/>
            <a:ahLst/>
            <a:cxnLst/>
            <a:rect l="l" t="t" r="r" b="b"/>
            <a:pathLst>
              <a:path w="442544" h="627318">
                <a:moveTo>
                  <a:pt x="0" y="0"/>
                </a:moveTo>
                <a:lnTo>
                  <a:pt x="442544" y="0"/>
                </a:lnTo>
                <a:lnTo>
                  <a:pt x="442544" y="627318"/>
                </a:lnTo>
                <a:lnTo>
                  <a:pt x="0" y="627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
            <a:extLst>
              <a:ext uri="{FF2B5EF4-FFF2-40B4-BE49-F238E27FC236}">
                <a16:creationId xmlns:a16="http://schemas.microsoft.com/office/drawing/2014/main" id="{08CAE2A9-DAA8-3D81-308C-5FB98203EC26}"/>
              </a:ext>
            </a:extLst>
          </p:cNvPr>
          <p:cNvSpPr/>
          <p:nvPr/>
        </p:nvSpPr>
        <p:spPr>
          <a:xfrm>
            <a:off x="8687696" y="1519205"/>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
            <a:extLst>
              <a:ext uri="{FF2B5EF4-FFF2-40B4-BE49-F238E27FC236}">
                <a16:creationId xmlns:a16="http://schemas.microsoft.com/office/drawing/2014/main" id="{8D3C782B-EAFD-3476-B4A0-078EE78EAF8C}"/>
              </a:ext>
            </a:extLst>
          </p:cNvPr>
          <p:cNvSpPr/>
          <p:nvPr/>
        </p:nvSpPr>
        <p:spPr>
          <a:xfrm>
            <a:off x="8709607" y="382592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
            <a:extLst>
              <a:ext uri="{FF2B5EF4-FFF2-40B4-BE49-F238E27FC236}">
                <a16:creationId xmlns:a16="http://schemas.microsoft.com/office/drawing/2014/main" id="{A7642EF9-BCAA-94FC-044A-2CB64C0AB8B7}"/>
              </a:ext>
            </a:extLst>
          </p:cNvPr>
          <p:cNvSpPr/>
          <p:nvPr/>
        </p:nvSpPr>
        <p:spPr>
          <a:xfrm>
            <a:off x="8762627" y="654265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29" name="Freeform 3">
            <a:extLst>
              <a:ext uri="{FF2B5EF4-FFF2-40B4-BE49-F238E27FC236}">
                <a16:creationId xmlns:a16="http://schemas.microsoft.com/office/drawing/2014/main" id="{4838D745-F84E-4CCD-8F79-FFA712B4C20A}"/>
              </a:ext>
            </a:extLst>
          </p:cNvPr>
          <p:cNvSpPr/>
          <p:nvPr/>
        </p:nvSpPr>
        <p:spPr>
          <a:xfrm>
            <a:off x="-2187694" y="1397830"/>
            <a:ext cx="7689018" cy="7656251"/>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3">
              <a:alphaModFix amt="31000"/>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37" name="Rectangle 5">
            <a:extLst>
              <a:ext uri="{FF2B5EF4-FFF2-40B4-BE49-F238E27FC236}">
                <a16:creationId xmlns:a16="http://schemas.microsoft.com/office/drawing/2014/main" id="{7E178AF8-DC16-71E4-68E4-992104E5B97D}"/>
              </a:ext>
            </a:extLst>
          </p:cNvPr>
          <p:cNvSpPr>
            <a:spLocks noChangeArrowheads="1"/>
          </p:cNvSpPr>
          <p:nvPr/>
        </p:nvSpPr>
        <p:spPr bwMode="auto">
          <a:xfrm>
            <a:off x="10833563" y="1042151"/>
            <a:ext cx="6950589" cy="794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000" b="1" dirty="0" err="1"/>
              <a:t>Order_ID</a:t>
            </a:r>
            <a:r>
              <a:rPr lang="en-US" sz="3000" dirty="0"/>
              <a:t>: A unique identifier assigned to each order was placed in the e-commerce system.</a:t>
            </a:r>
          </a:p>
          <a:p>
            <a:endParaRPr lang="en-US" sz="3000" dirty="0"/>
          </a:p>
          <a:p>
            <a:r>
              <a:rPr lang="en-US" sz="3000" b="1" dirty="0"/>
              <a:t>Order_Date</a:t>
            </a:r>
            <a:r>
              <a:rPr lang="en-US" sz="3000" dirty="0"/>
              <a:t>: Date on which the product was ordered.</a:t>
            </a:r>
          </a:p>
          <a:p>
            <a:endParaRPr lang="en-US" sz="3000" dirty="0"/>
          </a:p>
          <a:p>
            <a:r>
              <a:rPr lang="en-US" sz="3000" b="1" dirty="0"/>
              <a:t>Order_Status</a:t>
            </a:r>
            <a:r>
              <a:rPr lang="en-US" sz="3000" dirty="0"/>
              <a:t>: Current status of the order (e.g., Shipped, Cancelled, Delivered to Buyer, etc.)</a:t>
            </a:r>
          </a:p>
          <a:p>
            <a:br>
              <a:rPr lang="en-US" sz="3000" dirty="0"/>
            </a:br>
            <a:r>
              <a:rPr lang="en-US" sz="3000" b="1" dirty="0"/>
              <a:t>Order_Category</a:t>
            </a:r>
            <a:r>
              <a:rPr lang="en-US" sz="3000" dirty="0"/>
              <a:t>: Category of the product.</a:t>
            </a:r>
          </a:p>
          <a:p>
            <a:endParaRPr lang="en-US" sz="3000" dirty="0"/>
          </a:p>
          <a:p>
            <a:r>
              <a:rPr kumimoji="0" lang="en-US" altLang="en-US" sz="3000" b="1" i="0" u="none" strike="noStrike" cap="none" normalizeH="0" baseline="0" dirty="0">
                <a:ln>
                  <a:noFill/>
                </a:ln>
                <a:solidFill>
                  <a:schemeClr val="tx1"/>
                </a:solidFill>
                <a:effectLst/>
              </a:rPr>
              <a:t>Amount</a:t>
            </a:r>
            <a:r>
              <a:rPr kumimoji="0" lang="en-US" altLang="en-US" sz="3000" b="0" i="0" u="none" strike="noStrike" cap="none" normalizeH="0" baseline="0" dirty="0">
                <a:ln>
                  <a:noFill/>
                </a:ln>
                <a:solidFill>
                  <a:schemeClr val="tx1"/>
                </a:solidFill>
                <a:effectLst/>
              </a:rPr>
              <a:t>: Amount of the transaction.</a:t>
            </a:r>
          </a:p>
          <a:p>
            <a:endParaRPr lang="en-US" altLang="en-US" sz="3000" dirty="0"/>
          </a:p>
          <a:p>
            <a:r>
              <a:rPr kumimoji="0" lang="en-US" altLang="en-US" sz="3000" b="1" i="0" u="none" strike="noStrike" cap="none" normalizeH="0" baseline="0" dirty="0">
                <a:ln>
                  <a:noFill/>
                </a:ln>
                <a:solidFill>
                  <a:schemeClr val="tx1"/>
                </a:solidFill>
                <a:effectLst/>
              </a:rPr>
              <a:t>City</a:t>
            </a:r>
            <a:r>
              <a:rPr kumimoji="0" lang="en-US" altLang="en-US" sz="3000" b="0" i="0" u="none" strike="noStrike" cap="none" normalizeH="0" baseline="0" dirty="0">
                <a:ln>
                  <a:noFill/>
                </a:ln>
                <a:solidFill>
                  <a:schemeClr val="tx1"/>
                </a:solidFill>
                <a:effectLst/>
              </a:rPr>
              <a:t>: Details about the location to which the product was shipped.</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barn(inVertical)">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3">
              <a:extLst>
                <a:ext uri="{96DAC541-7B7A-43D3-8B79-37D633B846F1}">
                  <asvg:svgBlip xmlns:asvg="http://schemas.microsoft.com/office/drawing/2016/SVG/main" r:embed="rId4"/>
                </a:ext>
              </a:extLst>
            </a:blip>
            <a:stretch>
              <a:fillRect t="-184715"/>
            </a:stretch>
          </a:blipFill>
        </p:spPr>
      </p:sp>
      <p:grpSp>
        <p:nvGrpSpPr>
          <p:cNvPr id="4" name="Group 4"/>
          <p:cNvGrpSpPr/>
          <p:nvPr/>
        </p:nvGrpSpPr>
        <p:grpSpPr>
          <a:xfrm>
            <a:off x="1028700" y="969962"/>
            <a:ext cx="12063594" cy="1846603"/>
            <a:chOff x="0" y="-76200"/>
            <a:chExt cx="16084792" cy="2462137"/>
          </a:xfrm>
        </p:grpSpPr>
        <p:sp>
          <p:nvSpPr>
            <p:cNvPr id="5" name="TextBox 5"/>
            <p:cNvSpPr txBox="1"/>
            <p:nvPr/>
          </p:nvSpPr>
          <p:spPr>
            <a:xfrm>
              <a:off x="0" y="-76200"/>
              <a:ext cx="16084792" cy="1525973"/>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DAX Formulas</a:t>
              </a:r>
            </a:p>
          </p:txBody>
        </p:sp>
        <p:sp>
          <p:nvSpPr>
            <p:cNvPr id="6" name="TextBox 6"/>
            <p:cNvSpPr txBox="1"/>
            <p:nvPr/>
          </p:nvSpPr>
          <p:spPr>
            <a:xfrm>
              <a:off x="0" y="1678335"/>
              <a:ext cx="14521681" cy="707602"/>
            </a:xfrm>
            <a:prstGeom prst="rect">
              <a:avLst/>
            </a:prstGeom>
          </p:spPr>
          <p:txBody>
            <a:bodyPr lIns="0" tIns="0" rIns="0" bIns="0" rtlCol="0" anchor="t">
              <a:spAutoFit/>
            </a:bodyPr>
            <a:lstStyle/>
            <a:p>
              <a:pPr algn="l">
                <a:lnSpc>
                  <a:spcPts val="4479"/>
                </a:lnSpc>
              </a:pPr>
              <a:endParaRPr lang="en-US" sz="3199" u="none" dirty="0">
                <a:solidFill>
                  <a:srgbClr val="F4F4F4"/>
                </a:solidFill>
                <a:latin typeface="Helios"/>
                <a:ea typeface="Helios"/>
                <a:cs typeface="Helios"/>
                <a:sym typeface="Helios"/>
              </a:endParaRPr>
            </a:p>
          </p:txBody>
        </p:sp>
      </p:grpSp>
      <p:graphicFrame>
        <p:nvGraphicFramePr>
          <p:cNvPr id="29" name="Diagram 28">
            <a:extLst>
              <a:ext uri="{FF2B5EF4-FFF2-40B4-BE49-F238E27FC236}">
                <a16:creationId xmlns:a16="http://schemas.microsoft.com/office/drawing/2014/main" id="{B2FDA542-2D9C-6D4A-3E98-B5C6BF21763D}"/>
              </a:ext>
            </a:extLst>
          </p:cNvPr>
          <p:cNvGraphicFramePr/>
          <p:nvPr>
            <p:extLst>
              <p:ext uri="{D42A27DB-BD31-4B8C-83A1-F6EECF244321}">
                <p14:modId xmlns:p14="http://schemas.microsoft.com/office/powerpoint/2010/main" val="1675341735"/>
              </p:ext>
            </p:extLst>
          </p:nvPr>
        </p:nvGraphicFramePr>
        <p:xfrm>
          <a:off x="208541" y="3389173"/>
          <a:ext cx="17870918" cy="40812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0" name="Diagram 29">
            <a:extLst>
              <a:ext uri="{FF2B5EF4-FFF2-40B4-BE49-F238E27FC236}">
                <a16:creationId xmlns:a16="http://schemas.microsoft.com/office/drawing/2014/main" id="{527015B7-6FF1-5D2B-B136-98DD6E1A41F6}"/>
              </a:ext>
            </a:extLst>
          </p:cNvPr>
          <p:cNvGraphicFramePr/>
          <p:nvPr>
            <p:extLst>
              <p:ext uri="{D42A27DB-BD31-4B8C-83A1-F6EECF244321}">
                <p14:modId xmlns:p14="http://schemas.microsoft.com/office/powerpoint/2010/main" val="56481917"/>
              </p:ext>
            </p:extLst>
          </p:nvPr>
        </p:nvGraphicFramePr>
        <p:xfrm>
          <a:off x="192212" y="7806448"/>
          <a:ext cx="17870918" cy="197102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31" name="Group 2">
            <a:extLst>
              <a:ext uri="{FF2B5EF4-FFF2-40B4-BE49-F238E27FC236}">
                <a16:creationId xmlns:a16="http://schemas.microsoft.com/office/drawing/2014/main" id="{29CAFAE9-018E-7DBE-94CB-0AA68E437999}"/>
              </a:ext>
            </a:extLst>
          </p:cNvPr>
          <p:cNvGrpSpPr/>
          <p:nvPr/>
        </p:nvGrpSpPr>
        <p:grpSpPr>
          <a:xfrm>
            <a:off x="13097737" y="-2267731"/>
            <a:ext cx="6506263" cy="6475385"/>
            <a:chOff x="0" y="0"/>
            <a:chExt cx="13141858" cy="13141858"/>
          </a:xfrm>
        </p:grpSpPr>
        <p:sp>
          <p:nvSpPr>
            <p:cNvPr id="32" name="Freeform 3">
              <a:extLst>
                <a:ext uri="{FF2B5EF4-FFF2-40B4-BE49-F238E27FC236}">
                  <a16:creationId xmlns:a16="http://schemas.microsoft.com/office/drawing/2014/main" id="{1CA3CB0B-519B-3581-6462-D9EFC72788D9}"/>
                </a:ext>
              </a:extLst>
            </p:cNvPr>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5">
                <a:alphaModFix amt="31000"/>
                <a:extLst>
                  <a:ext uri="{96DAC541-7B7A-43D3-8B79-37D633B846F1}">
                    <asvg:svgBlip xmlns:asvg="http://schemas.microsoft.com/office/drawing/2016/SVG/main" r:embed="rId16"/>
                  </a:ext>
                </a:extLst>
              </a:blip>
              <a:stretch>
                <a:fillRect/>
              </a:stretch>
            </a:blipFill>
          </p:spPr>
        </p:sp>
        <p:sp>
          <p:nvSpPr>
            <p:cNvPr id="33" name="Freeform 4">
              <a:extLst>
                <a:ext uri="{FF2B5EF4-FFF2-40B4-BE49-F238E27FC236}">
                  <a16:creationId xmlns:a16="http://schemas.microsoft.com/office/drawing/2014/main" id="{84CFDEFE-060A-22DA-12D2-67204AA25019}"/>
                </a:ext>
              </a:extLst>
            </p:cNvPr>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pic>
        <p:nvPicPr>
          <p:cNvPr id="34" name="Picture 33">
            <a:extLst>
              <a:ext uri="{FF2B5EF4-FFF2-40B4-BE49-F238E27FC236}">
                <a16:creationId xmlns:a16="http://schemas.microsoft.com/office/drawing/2014/main" id="{A83AF235-B1FA-E8B4-7137-D853709DBAA9}"/>
              </a:ext>
            </a:extLst>
          </p:cNvPr>
          <p:cNvPicPr>
            <a:picLocks noChangeAspect="1"/>
          </p:cNvPicPr>
          <p:nvPr/>
        </p:nvPicPr>
        <p:blipFill>
          <a:blip r:embed="rId17"/>
          <a:stretch>
            <a:fillRect/>
          </a:stretch>
        </p:blipFill>
        <p:spPr>
          <a:xfrm>
            <a:off x="15019160" y="313032"/>
            <a:ext cx="2438382" cy="1182009"/>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inVertical)">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Graphic spid="3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57150"/>
              <a:ext cx="4816593" cy="673576"/>
            </a:xfrm>
            <a:prstGeom prst="rect">
              <a:avLst/>
            </a:prstGeom>
          </p:spPr>
          <p:txBody>
            <a:bodyPr lIns="50800" tIns="50800" rIns="50800" bIns="50800" rtlCol="0" anchor="ctr"/>
            <a:lstStyle/>
            <a:p>
              <a:pPr algn="ctr">
                <a:lnSpc>
                  <a:spcPts val="3639"/>
                </a:lnSpc>
              </a:pPr>
              <a:endParaRPr sz="3200"/>
            </a:p>
          </p:txBody>
        </p:sp>
      </p:grpSp>
      <p:grpSp>
        <p:nvGrpSpPr>
          <p:cNvPr id="5" name="Group 5"/>
          <p:cNvGrpSpPr/>
          <p:nvPr/>
        </p:nvGrpSpPr>
        <p:grpSpPr>
          <a:xfrm>
            <a:off x="1028700" y="543378"/>
            <a:ext cx="16318644" cy="6133313"/>
            <a:chOff x="0" y="-4247454"/>
            <a:chExt cx="21758191" cy="8177748"/>
          </a:xfrm>
        </p:grpSpPr>
        <p:sp>
          <p:nvSpPr>
            <p:cNvPr id="6" name="TextBox 6"/>
            <p:cNvSpPr txBox="1"/>
            <p:nvPr/>
          </p:nvSpPr>
          <p:spPr>
            <a:xfrm>
              <a:off x="3571792" y="-4247454"/>
              <a:ext cx="18186399" cy="1482970"/>
            </a:xfrm>
            <a:prstGeom prst="rect">
              <a:avLst/>
            </a:prstGeom>
          </p:spPr>
          <p:txBody>
            <a:bodyPr wrap="square" lIns="0" tIns="0" rIns="0" bIns="0" rtlCol="0" anchor="t">
              <a:spAutoFit/>
            </a:bodyPr>
            <a:lstStyle/>
            <a:p>
              <a:pPr algn="l">
                <a:lnSpc>
                  <a:spcPts val="9099"/>
                </a:lnSpc>
              </a:pPr>
              <a:r>
                <a:rPr lang="en-US" sz="7000" b="1" dirty="0">
                  <a:solidFill>
                    <a:schemeClr val="accent1">
                      <a:lumMod val="20000"/>
                      <a:lumOff val="80000"/>
                    </a:schemeClr>
                  </a:solidFill>
                  <a:ea typeface="Klein Bold"/>
                  <a:cs typeface="Klein Bold"/>
                  <a:sym typeface="Klein Bold"/>
                </a:rPr>
                <a:t>Key Performance Indicators (KPIs)</a:t>
              </a:r>
            </a:p>
          </p:txBody>
        </p:sp>
        <p:sp>
          <p:nvSpPr>
            <p:cNvPr id="7" name="TextBox 7"/>
            <p:cNvSpPr txBox="1"/>
            <p:nvPr/>
          </p:nvSpPr>
          <p:spPr>
            <a:xfrm>
              <a:off x="0" y="3208729"/>
              <a:ext cx="7143582" cy="721565"/>
            </a:xfrm>
            <a:prstGeom prst="rect">
              <a:avLst/>
            </a:prstGeom>
          </p:spPr>
          <p:txBody>
            <a:bodyPr lIns="0" tIns="0" rIns="0" bIns="0" rtlCol="0" anchor="t">
              <a:spAutoFit/>
            </a:bodyPr>
            <a:lstStyle/>
            <a:p>
              <a:pPr algn="l">
                <a:lnSpc>
                  <a:spcPts val="4479"/>
                </a:lnSpc>
              </a:pPr>
              <a:endParaRPr lang="en-US" sz="3200" u="none" dirty="0">
                <a:solidFill>
                  <a:srgbClr val="2A2E3A"/>
                </a:solidFill>
                <a:ea typeface="Helios"/>
                <a:cs typeface="Helios"/>
                <a:sym typeface="Helios"/>
              </a:endParaRPr>
            </a:p>
          </p:txBody>
        </p:sp>
      </p:grpSp>
      <p:grpSp>
        <p:nvGrpSpPr>
          <p:cNvPr id="24" name="Group 24"/>
          <p:cNvGrpSpPr/>
          <p:nvPr/>
        </p:nvGrpSpPr>
        <p:grpSpPr>
          <a:xfrm>
            <a:off x="0" y="21663"/>
            <a:ext cx="18288000" cy="2252548"/>
            <a:chOff x="0" y="0"/>
            <a:chExt cx="24384000" cy="3120655"/>
          </a:xfrm>
        </p:grpSpPr>
        <p:pic>
          <p:nvPicPr>
            <p:cNvPr id="25" name="Picture 25"/>
            <p:cNvPicPr>
              <a:picLocks noChangeAspect="1"/>
            </p:cNvPicPr>
            <p:nvPr/>
          </p:nvPicPr>
          <p:blipFill>
            <a:blip r:embed="rId3">
              <a:alphaModFix amt="14000"/>
            </a:blip>
            <a:srcRect t="45734" b="45734"/>
            <a:stretch>
              <a:fillRect/>
            </a:stretch>
          </p:blipFill>
          <p:spPr>
            <a:xfrm>
              <a:off x="0" y="0"/>
              <a:ext cx="24384000" cy="3120655"/>
            </a:xfrm>
            <a:prstGeom prst="rect">
              <a:avLst/>
            </a:prstGeom>
          </p:spPr>
        </p:pic>
      </p:grpSp>
      <p:graphicFrame>
        <p:nvGraphicFramePr>
          <p:cNvPr id="28" name="Content Placeholder 27">
            <a:extLst>
              <a:ext uri="{FF2B5EF4-FFF2-40B4-BE49-F238E27FC236}">
                <a16:creationId xmlns:a16="http://schemas.microsoft.com/office/drawing/2014/main" id="{03DCEBA4-C3B8-104E-358D-6A422873940F}"/>
              </a:ext>
            </a:extLst>
          </p:cNvPr>
          <p:cNvGraphicFramePr>
            <a:graphicFrameLocks noGrp="1"/>
          </p:cNvGraphicFramePr>
          <p:nvPr>
            <p:ph idx="1"/>
            <p:extLst>
              <p:ext uri="{D42A27DB-BD31-4B8C-83A1-F6EECF244321}">
                <p14:modId xmlns:p14="http://schemas.microsoft.com/office/powerpoint/2010/main" val="2012705695"/>
              </p:ext>
            </p:extLst>
          </p:nvPr>
        </p:nvGraphicFramePr>
        <p:xfrm>
          <a:off x="0" y="2362153"/>
          <a:ext cx="18288000" cy="790318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410828153"/>
                    </a:ext>
                  </a:extLst>
                </a:gridCol>
                <a:gridCol w="6096000">
                  <a:extLst>
                    <a:ext uri="{9D8B030D-6E8A-4147-A177-3AD203B41FA5}">
                      <a16:colId xmlns:a16="http://schemas.microsoft.com/office/drawing/2014/main" val="2428638154"/>
                    </a:ext>
                  </a:extLst>
                </a:gridCol>
                <a:gridCol w="6096000">
                  <a:extLst>
                    <a:ext uri="{9D8B030D-6E8A-4147-A177-3AD203B41FA5}">
                      <a16:colId xmlns:a16="http://schemas.microsoft.com/office/drawing/2014/main" val="3235056375"/>
                    </a:ext>
                  </a:extLst>
                </a:gridCol>
              </a:tblGrid>
              <a:tr h="987898">
                <a:tc>
                  <a:txBody>
                    <a:bodyPr/>
                    <a:lstStyle/>
                    <a:p>
                      <a:pPr algn="l">
                        <a:lnSpc>
                          <a:spcPct val="150000"/>
                        </a:lnSpc>
                      </a:pPr>
                      <a:r>
                        <a:rPr lang="en-IN" sz="3500" dirty="0">
                          <a:latin typeface="Klein Bold" panose="020B0604020202020204" charset="0"/>
                        </a:rPr>
                        <a:t>KPI</a:t>
                      </a:r>
                    </a:p>
                  </a:txBody>
                  <a:tcPr/>
                </a:tc>
                <a:tc>
                  <a:txBody>
                    <a:bodyPr/>
                    <a:lstStyle/>
                    <a:p>
                      <a:pPr algn="l">
                        <a:lnSpc>
                          <a:spcPct val="150000"/>
                        </a:lnSpc>
                      </a:pPr>
                      <a:r>
                        <a:rPr lang="en-IN" sz="3500" dirty="0">
                          <a:latin typeface="Klein Bold" panose="020B0604020202020204" charset="0"/>
                        </a:rPr>
                        <a:t>Value</a:t>
                      </a:r>
                    </a:p>
                  </a:txBody>
                  <a:tcPr/>
                </a:tc>
                <a:tc>
                  <a:txBody>
                    <a:bodyPr/>
                    <a:lstStyle/>
                    <a:p>
                      <a:pPr algn="l">
                        <a:lnSpc>
                          <a:spcPct val="150000"/>
                        </a:lnSpc>
                      </a:pPr>
                      <a:r>
                        <a:rPr lang="en-IN" sz="3500" dirty="0">
                          <a:latin typeface="Klein Bold" panose="020B0604020202020204" charset="0"/>
                        </a:rPr>
                        <a:t>Insight</a:t>
                      </a:r>
                    </a:p>
                  </a:txBody>
                  <a:tcPr/>
                </a:tc>
                <a:extLst>
                  <a:ext uri="{0D108BD9-81ED-4DB2-BD59-A6C34878D82A}">
                    <a16:rowId xmlns:a16="http://schemas.microsoft.com/office/drawing/2014/main" val="982765919"/>
                  </a:ext>
                </a:extLst>
              </a:tr>
              <a:tr h="987898">
                <a:tc>
                  <a:txBody>
                    <a:bodyPr/>
                    <a:lstStyle/>
                    <a:p>
                      <a:pPr algn="l">
                        <a:buNone/>
                      </a:pPr>
                      <a:r>
                        <a:rPr lang="en-IN" sz="2800" b="1" dirty="0">
                          <a:solidFill>
                            <a:schemeClr val="tx2">
                              <a:lumMod val="75000"/>
                            </a:schemeClr>
                          </a:solidFill>
                          <a:latin typeface="Klein Bold" panose="020B0604020202020204" charset="0"/>
                        </a:rPr>
                        <a:t>💰 Total Revenue</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₹71.77M</a:t>
                      </a:r>
                    </a:p>
                  </a:txBody>
                  <a:tcPr anchor="ctr"/>
                </a:tc>
                <a:tc>
                  <a:txBody>
                    <a:bodyPr/>
                    <a:lstStyle/>
                    <a:p>
                      <a:pPr algn="l">
                        <a:buNone/>
                      </a:pPr>
                      <a:r>
                        <a:rPr lang="en-IN" sz="2800">
                          <a:solidFill>
                            <a:schemeClr val="accent1">
                              <a:lumMod val="75000"/>
                            </a:schemeClr>
                          </a:solidFill>
                          <a:latin typeface="Klein Bold" panose="020B0604020202020204" charset="0"/>
                        </a:rPr>
                        <a:t>Strong top-line performance</a:t>
                      </a:r>
                    </a:p>
                  </a:txBody>
                  <a:tcPr anchor="ctr"/>
                </a:tc>
                <a:extLst>
                  <a:ext uri="{0D108BD9-81ED-4DB2-BD59-A6C34878D82A}">
                    <a16:rowId xmlns:a16="http://schemas.microsoft.com/office/drawing/2014/main" val="1656606101"/>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Cancelled Orders %</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14.22%</a:t>
                      </a:r>
                    </a:p>
                  </a:txBody>
                  <a:tcPr anchor="ctr"/>
                </a:tc>
                <a:tc>
                  <a:txBody>
                    <a:bodyPr/>
                    <a:lstStyle/>
                    <a:p>
                      <a:pPr algn="l">
                        <a:buNone/>
                      </a:pPr>
                      <a:r>
                        <a:rPr lang="en-IN" sz="2800">
                          <a:solidFill>
                            <a:schemeClr val="accent1">
                              <a:lumMod val="75000"/>
                            </a:schemeClr>
                          </a:solidFill>
                          <a:latin typeface="Klein Bold" panose="020B0604020202020204" charset="0"/>
                        </a:rPr>
                        <a:t>High — needs investigation</a:t>
                      </a:r>
                    </a:p>
                  </a:txBody>
                  <a:tcPr anchor="ctr"/>
                </a:tc>
                <a:extLst>
                  <a:ext uri="{0D108BD9-81ED-4DB2-BD59-A6C34878D82A}">
                    <a16:rowId xmlns:a16="http://schemas.microsoft.com/office/drawing/2014/main" val="693814908"/>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Average Order Value</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₹556.62</a:t>
                      </a:r>
                    </a:p>
                  </a:txBody>
                  <a:tcPr anchor="ctr"/>
                </a:tc>
                <a:tc>
                  <a:txBody>
                    <a:bodyPr/>
                    <a:lstStyle/>
                    <a:p>
                      <a:pPr algn="l">
                        <a:buNone/>
                      </a:pPr>
                      <a:r>
                        <a:rPr lang="en-IN" sz="2800" dirty="0">
                          <a:solidFill>
                            <a:schemeClr val="accent1">
                              <a:lumMod val="75000"/>
                            </a:schemeClr>
                          </a:solidFill>
                          <a:latin typeface="Klein Bold" panose="020B0604020202020204" charset="0"/>
                        </a:rPr>
                        <a:t>Low-cost or bulk orders</a:t>
                      </a:r>
                    </a:p>
                  </a:txBody>
                  <a:tcPr anchor="ctr"/>
                </a:tc>
                <a:extLst>
                  <a:ext uri="{0D108BD9-81ED-4DB2-BD59-A6C34878D82A}">
                    <a16:rowId xmlns:a16="http://schemas.microsoft.com/office/drawing/2014/main" val="760601642"/>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Total Cancelled Orders</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18K</a:t>
                      </a:r>
                    </a:p>
                  </a:txBody>
                  <a:tcPr anchor="ctr"/>
                </a:tc>
                <a:tc>
                  <a:txBody>
                    <a:bodyPr/>
                    <a:lstStyle/>
                    <a:p>
                      <a:pPr algn="l">
                        <a:buNone/>
                      </a:pPr>
                      <a:r>
                        <a:rPr lang="en-US" sz="2800" dirty="0">
                          <a:solidFill>
                            <a:schemeClr val="accent1">
                              <a:lumMod val="75000"/>
                            </a:schemeClr>
                          </a:solidFill>
                          <a:latin typeface="Klein Bold" panose="020B0604020202020204" charset="0"/>
                        </a:rPr>
                        <a:t>Significant number of failed orders</a:t>
                      </a:r>
                    </a:p>
                  </a:txBody>
                  <a:tcPr anchor="ctr"/>
                </a:tc>
                <a:extLst>
                  <a:ext uri="{0D108BD9-81ED-4DB2-BD59-A6C34878D82A}">
                    <a16:rowId xmlns:a16="http://schemas.microsoft.com/office/drawing/2014/main" val="2130199323"/>
                  </a:ext>
                </a:extLst>
              </a:tr>
              <a:tr h="987898">
                <a:tc>
                  <a:txBody>
                    <a:bodyPr/>
                    <a:lstStyle/>
                    <a:p>
                      <a:pPr algn="l">
                        <a:buNone/>
                      </a:pPr>
                      <a:r>
                        <a:rPr lang="en-IN" sz="2800" b="1" dirty="0">
                          <a:solidFill>
                            <a:schemeClr val="tx2">
                              <a:lumMod val="75000"/>
                            </a:schemeClr>
                          </a:solidFill>
                          <a:latin typeface="Klein Bold" panose="020B0604020202020204" charset="0"/>
                        </a:rPr>
                        <a:t>📊 Top-Selling Category</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Set (₹35.78M)</a:t>
                      </a:r>
                    </a:p>
                  </a:txBody>
                  <a:tcPr anchor="ctr"/>
                </a:tc>
                <a:tc>
                  <a:txBody>
                    <a:bodyPr/>
                    <a:lstStyle/>
                    <a:p>
                      <a:pPr algn="l">
                        <a:buNone/>
                      </a:pPr>
                      <a:r>
                        <a:rPr lang="en-IN" sz="2800" dirty="0">
                          <a:solidFill>
                            <a:schemeClr val="accent1">
                              <a:lumMod val="75000"/>
                            </a:schemeClr>
                          </a:solidFill>
                          <a:latin typeface="Klein Bold" panose="020B0604020202020204" charset="0"/>
                        </a:rPr>
                        <a:t>Also has highest cancellations</a:t>
                      </a:r>
                    </a:p>
                  </a:txBody>
                  <a:tcPr anchor="ctr"/>
                </a:tc>
                <a:extLst>
                  <a:ext uri="{0D108BD9-81ED-4DB2-BD59-A6C34878D82A}">
                    <a16:rowId xmlns:a16="http://schemas.microsoft.com/office/drawing/2014/main" val="2093953010"/>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Peak Sales Month</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a:solidFill>
                            <a:schemeClr val="accent1">
                              <a:lumMod val="75000"/>
                            </a:schemeClr>
                          </a:solidFill>
                          <a:latin typeface="Klein Bold" panose="020B0604020202020204" charset="0"/>
                        </a:rPr>
                        <a:t>April (₹26.3M)</a:t>
                      </a:r>
                    </a:p>
                  </a:txBody>
                  <a:tcPr anchor="ctr"/>
                </a:tc>
                <a:tc>
                  <a:txBody>
                    <a:bodyPr/>
                    <a:lstStyle/>
                    <a:p>
                      <a:pPr algn="l">
                        <a:buNone/>
                      </a:pPr>
                      <a:r>
                        <a:rPr lang="en-IN" sz="2800" dirty="0">
                          <a:solidFill>
                            <a:schemeClr val="accent1">
                              <a:lumMod val="75000"/>
                            </a:schemeClr>
                          </a:solidFill>
                          <a:latin typeface="Klein Bold" panose="020B0604020202020204" charset="0"/>
                        </a:rPr>
                        <a:t>Seasonal trend</a:t>
                      </a:r>
                    </a:p>
                  </a:txBody>
                  <a:tcPr anchor="ctr"/>
                </a:tc>
                <a:extLst>
                  <a:ext uri="{0D108BD9-81ED-4DB2-BD59-A6C34878D82A}">
                    <a16:rowId xmlns:a16="http://schemas.microsoft.com/office/drawing/2014/main" val="1070367623"/>
                  </a:ext>
                </a:extLst>
              </a:tr>
              <a:tr h="987898">
                <a:tc>
                  <a:txBody>
                    <a:bodyPr/>
                    <a:lstStyle/>
                    <a:p>
                      <a:pPr algn="l">
                        <a:buNone/>
                      </a:pPr>
                      <a:r>
                        <a:rPr lang="en-IN" sz="2800" dirty="0">
                          <a:latin typeface="Klein Bold" panose="020B0604020202020204" charset="0"/>
                        </a:rPr>
                        <a:t>📈  </a:t>
                      </a:r>
                      <a:r>
                        <a:rPr lang="en-IN" sz="2800" b="1" dirty="0">
                          <a:solidFill>
                            <a:schemeClr val="tx2">
                              <a:lumMod val="75000"/>
                            </a:schemeClr>
                          </a:solidFill>
                          <a:latin typeface="Klein Bold" panose="020B0604020202020204" charset="0"/>
                        </a:rPr>
                        <a:t>Peak Sales Day</a:t>
                      </a:r>
                      <a:endParaRPr lang="en-IN" sz="2800" dirty="0">
                        <a:solidFill>
                          <a:schemeClr val="tx2">
                            <a:lumMod val="75000"/>
                          </a:schemeClr>
                        </a:solidFill>
                        <a:latin typeface="Klein Bold" panose="020B0604020202020204" charset="0"/>
                      </a:endParaRPr>
                    </a:p>
                  </a:txBody>
                  <a:tcPr anchor="ctr"/>
                </a:tc>
                <a:tc>
                  <a:txBody>
                    <a:bodyPr/>
                    <a:lstStyle/>
                    <a:p>
                      <a:pPr algn="l">
                        <a:buNone/>
                      </a:pPr>
                      <a:r>
                        <a:rPr lang="en-IN" sz="2800" b="1" dirty="0">
                          <a:solidFill>
                            <a:schemeClr val="accent1">
                              <a:lumMod val="75000"/>
                            </a:schemeClr>
                          </a:solidFill>
                          <a:latin typeface="Klein Bold" panose="020B0604020202020204" charset="0"/>
                        </a:rPr>
                        <a:t>Sunday (₹11M)</a:t>
                      </a:r>
                    </a:p>
                  </a:txBody>
                  <a:tcPr anchor="ctr"/>
                </a:tc>
                <a:tc>
                  <a:txBody>
                    <a:bodyPr/>
                    <a:lstStyle/>
                    <a:p>
                      <a:pPr algn="l">
                        <a:buNone/>
                      </a:pPr>
                      <a:r>
                        <a:rPr lang="en-IN" sz="2800" dirty="0">
                          <a:solidFill>
                            <a:schemeClr val="accent1">
                              <a:lumMod val="75000"/>
                            </a:schemeClr>
                          </a:solidFill>
                          <a:latin typeface="Klein Bold" panose="020B0604020202020204" charset="0"/>
                        </a:rPr>
                        <a:t>Weekend demand spike</a:t>
                      </a:r>
                    </a:p>
                  </a:txBody>
                  <a:tcPr anchor="ctr"/>
                </a:tc>
                <a:extLst>
                  <a:ext uri="{0D108BD9-81ED-4DB2-BD59-A6C34878D82A}">
                    <a16:rowId xmlns:a16="http://schemas.microsoft.com/office/drawing/2014/main" val="2603055851"/>
                  </a:ext>
                </a:extLst>
              </a:tr>
            </a:tbl>
          </a:graphicData>
        </a:graphic>
      </p:graphicFrame>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C0E9-3124-FBD6-ECE2-4CA154381D6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1B1AEB7-1E3E-941F-3B98-3ACB76BD0AF3}"/>
              </a:ext>
            </a:extLst>
          </p:cNvPr>
          <p:cNvSpPr/>
          <p:nvPr/>
        </p:nvSpPr>
        <p:spPr>
          <a:xfrm>
            <a:off x="10886" y="58499"/>
            <a:ext cx="18288000" cy="1999559"/>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5">
              <a:extLst>
                <a:ext uri="{96DAC541-7B7A-43D3-8B79-37D633B846F1}">
                  <asvg:svgBlip xmlns:asvg="http://schemas.microsoft.com/office/drawing/2016/SVG/main" r:embed="rId6"/>
                </a:ext>
              </a:extLst>
            </a:blip>
            <a:stretch>
              <a:fillRect t="-184715"/>
            </a:stretch>
          </a:blipFill>
        </p:spPr>
      </p:sp>
      <p:grpSp>
        <p:nvGrpSpPr>
          <p:cNvPr id="4" name="Group 4">
            <a:extLst>
              <a:ext uri="{FF2B5EF4-FFF2-40B4-BE49-F238E27FC236}">
                <a16:creationId xmlns:a16="http://schemas.microsoft.com/office/drawing/2014/main" id="{44E64E4B-18DF-39E4-0614-A469120C4885}"/>
              </a:ext>
            </a:extLst>
          </p:cNvPr>
          <p:cNvGrpSpPr/>
          <p:nvPr/>
        </p:nvGrpSpPr>
        <p:grpSpPr>
          <a:xfrm>
            <a:off x="1028700" y="282839"/>
            <a:ext cx="14147097" cy="1716720"/>
            <a:chOff x="0" y="-992363"/>
            <a:chExt cx="18862796" cy="3378300"/>
          </a:xfrm>
        </p:grpSpPr>
        <p:sp>
          <p:nvSpPr>
            <p:cNvPr id="5" name="TextBox 5">
              <a:extLst>
                <a:ext uri="{FF2B5EF4-FFF2-40B4-BE49-F238E27FC236}">
                  <a16:creationId xmlns:a16="http://schemas.microsoft.com/office/drawing/2014/main" id="{55550FB8-BD2C-1E22-6EC4-93B77233FCF8}"/>
                </a:ext>
              </a:extLst>
            </p:cNvPr>
            <p:cNvSpPr txBox="1"/>
            <p:nvPr/>
          </p:nvSpPr>
          <p:spPr>
            <a:xfrm>
              <a:off x="2778004" y="-992363"/>
              <a:ext cx="16084792" cy="1525973"/>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Dashboard Walkthrough</a:t>
              </a:r>
            </a:p>
          </p:txBody>
        </p:sp>
        <p:sp>
          <p:nvSpPr>
            <p:cNvPr id="6" name="TextBox 6">
              <a:extLst>
                <a:ext uri="{FF2B5EF4-FFF2-40B4-BE49-F238E27FC236}">
                  <a16:creationId xmlns:a16="http://schemas.microsoft.com/office/drawing/2014/main" id="{EFCB4308-1074-6BB8-90B0-9FA4191002C9}"/>
                </a:ext>
              </a:extLst>
            </p:cNvPr>
            <p:cNvSpPr txBox="1"/>
            <p:nvPr/>
          </p:nvSpPr>
          <p:spPr>
            <a:xfrm>
              <a:off x="0" y="1678335"/>
              <a:ext cx="14521681" cy="707602"/>
            </a:xfrm>
            <a:prstGeom prst="rect">
              <a:avLst/>
            </a:prstGeom>
          </p:spPr>
          <p:txBody>
            <a:bodyPr lIns="0" tIns="0" rIns="0" bIns="0" rtlCol="0" anchor="t">
              <a:spAutoFit/>
            </a:bodyPr>
            <a:lstStyle/>
            <a:p>
              <a:pPr algn="l">
                <a:lnSpc>
                  <a:spcPts val="4479"/>
                </a:lnSpc>
              </a:pPr>
              <a:endParaRPr lang="en-US" sz="3199" u="none" dirty="0">
                <a:solidFill>
                  <a:srgbClr val="F4F4F4"/>
                </a:solidFill>
                <a:latin typeface="Helios"/>
                <a:ea typeface="Helios"/>
                <a:cs typeface="Helios"/>
                <a:sym typeface="Helios"/>
              </a:endParaRPr>
            </a:p>
          </p:txBody>
        </p:sp>
      </p:grpSp>
      <p:graphicFrame>
        <p:nvGraphicFramePr>
          <p:cNvPr id="29" name="Diagram 28">
            <a:extLst>
              <a:ext uri="{FF2B5EF4-FFF2-40B4-BE49-F238E27FC236}">
                <a16:creationId xmlns:a16="http://schemas.microsoft.com/office/drawing/2014/main" id="{DAF330D7-1354-D4A9-E5C9-16FF9E35718A}"/>
              </a:ext>
            </a:extLst>
          </p:cNvPr>
          <p:cNvGraphicFramePr/>
          <p:nvPr>
            <p:extLst>
              <p:ext uri="{D42A27DB-BD31-4B8C-83A1-F6EECF244321}">
                <p14:modId xmlns:p14="http://schemas.microsoft.com/office/powerpoint/2010/main" val="146362115"/>
              </p:ext>
            </p:extLst>
          </p:nvPr>
        </p:nvGraphicFramePr>
        <p:xfrm>
          <a:off x="0" y="1999559"/>
          <a:ext cx="18298886" cy="84017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E-Commerce">
            <a:hlinkClick r:id="" action="ppaction://media"/>
            <a:extLst>
              <a:ext uri="{FF2B5EF4-FFF2-40B4-BE49-F238E27FC236}">
                <a16:creationId xmlns:a16="http://schemas.microsoft.com/office/drawing/2014/main" id="{E37EB146-153D-A8F4-F149-B5D2637A7661}"/>
              </a:ext>
            </a:extLst>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10886" y="1999559"/>
            <a:ext cx="18288000" cy="8287441"/>
          </a:xfrm>
          <a:prstGeom prst="rect">
            <a:avLst/>
          </a:prstGeom>
          <a:ln>
            <a:noFill/>
          </a:ln>
          <a:effectLst/>
          <a:scene3d>
            <a:camera prst="orthographicFront"/>
            <a:lightRig rig="balanced" dir="t"/>
          </a:scene3d>
          <a:sp3d prstMaterial="softEdge">
            <a:bevelT w="203200" h="101600" prst="cross"/>
            <a:contourClr>
              <a:srgbClr val="FFFFFF"/>
            </a:contourClr>
          </a:sp3d>
        </p:spPr>
      </p:pic>
    </p:spTree>
    <p:custDataLst>
      <p:tags r:id="rId1"/>
    </p:custDataLst>
    <p:extLst>
      <p:ext uri="{BB962C8B-B14F-4D97-AF65-F5344CB8AC3E}">
        <p14:creationId xmlns:p14="http://schemas.microsoft.com/office/powerpoint/2010/main" val="2156814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32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4" fill="remove" display="0">
                  <p:stCondLst>
                    <p:cond delay="indefinite"/>
                  </p:stCondLst>
                </p:cTn>
                <p:tgtEl>
                  <p:spTgt spid="7"/>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EE0442D1-D0FF-3DD5-7AE2-673FF3B045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59A8BB-2DA5-664B-81D3-B97E15530EC7}"/>
              </a:ext>
            </a:extLst>
          </p:cNvPr>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D1AC58CC-BD29-37EA-CFC4-1D5FD7E8AFB0}"/>
              </a:ext>
            </a:extLst>
          </p:cNvPr>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AEA9BFA3-5028-4E42-4916-D457629D0F9E}"/>
              </a:ext>
            </a:extLst>
          </p:cNvPr>
          <p:cNvGrpSpPr/>
          <p:nvPr/>
        </p:nvGrpSpPr>
        <p:grpSpPr>
          <a:xfrm>
            <a:off x="11051988" y="1529246"/>
            <a:ext cx="5585113" cy="1405418"/>
            <a:chOff x="0" y="0"/>
            <a:chExt cx="7446817" cy="1873891"/>
          </a:xfrm>
        </p:grpSpPr>
        <p:sp>
          <p:nvSpPr>
            <p:cNvPr id="5" name="TextBox 5">
              <a:extLst>
                <a:ext uri="{FF2B5EF4-FFF2-40B4-BE49-F238E27FC236}">
                  <a16:creationId xmlns:a16="http://schemas.microsoft.com/office/drawing/2014/main" id="{1FBF879C-D0F0-0341-310D-E84C42620EB0}"/>
                </a:ext>
              </a:extLst>
            </p:cNvPr>
            <p:cNvSpPr txBox="1"/>
            <p:nvPr/>
          </p:nvSpPr>
          <p:spPr>
            <a:xfrm>
              <a:off x="0" y="0"/>
              <a:ext cx="7446817" cy="784745"/>
            </a:xfrm>
            <a:prstGeom prst="rect">
              <a:avLst/>
            </a:prstGeom>
          </p:spPr>
          <p:txBody>
            <a:bodyPr lIns="0" tIns="0" rIns="0" bIns="0" rtlCol="0" anchor="t">
              <a:spAutoFit/>
            </a:bodyPr>
            <a:lstStyle/>
            <a:p>
              <a:pPr marL="0" lvl="0" indent="0" algn="l">
                <a:lnSpc>
                  <a:spcPts val="4559"/>
                </a:lnSpc>
                <a:spcBef>
                  <a:spcPct val="0"/>
                </a:spcBef>
              </a:pPr>
              <a:endParaRPr lang="en-US" sz="3799" b="1" u="none" dirty="0">
                <a:solidFill>
                  <a:srgbClr val="718BAB"/>
                </a:solidFill>
                <a:latin typeface="Klein Bold"/>
                <a:ea typeface="Klein Bold"/>
                <a:cs typeface="Klein Bold"/>
                <a:sym typeface="Klein Bold"/>
              </a:endParaRPr>
            </a:p>
          </p:txBody>
        </p:sp>
        <p:sp>
          <p:nvSpPr>
            <p:cNvPr id="6" name="TextBox 6">
              <a:extLst>
                <a:ext uri="{FF2B5EF4-FFF2-40B4-BE49-F238E27FC236}">
                  <a16:creationId xmlns:a16="http://schemas.microsoft.com/office/drawing/2014/main" id="{DACF66BB-420E-91DC-1443-68996247997D}"/>
                </a:ext>
              </a:extLst>
            </p:cNvPr>
            <p:cNvSpPr txBox="1"/>
            <p:nvPr/>
          </p:nvSpPr>
          <p:spPr>
            <a:xfrm>
              <a:off x="0" y="1314592"/>
              <a:ext cx="7446817"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7" name="Group 7">
            <a:extLst>
              <a:ext uri="{FF2B5EF4-FFF2-40B4-BE49-F238E27FC236}">
                <a16:creationId xmlns:a16="http://schemas.microsoft.com/office/drawing/2014/main" id="{AF6ED5E5-C3A2-D289-A554-76FF6E1D085D}"/>
              </a:ext>
            </a:extLst>
          </p:cNvPr>
          <p:cNvGrpSpPr/>
          <p:nvPr/>
        </p:nvGrpSpPr>
        <p:grpSpPr>
          <a:xfrm>
            <a:off x="-975344" y="0"/>
            <a:ext cx="9411059" cy="10287000"/>
            <a:chOff x="0" y="0"/>
            <a:chExt cx="2478633" cy="2709333"/>
          </a:xfrm>
        </p:grpSpPr>
        <p:sp>
          <p:nvSpPr>
            <p:cNvPr id="8" name="Freeform 8">
              <a:extLst>
                <a:ext uri="{FF2B5EF4-FFF2-40B4-BE49-F238E27FC236}">
                  <a16:creationId xmlns:a16="http://schemas.microsoft.com/office/drawing/2014/main" id="{23DEA1E7-7109-5BA9-B726-07C3B251BDE9}"/>
                </a:ext>
              </a:extLst>
            </p:cNvPr>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a:extLst>
                <a:ext uri="{FF2B5EF4-FFF2-40B4-BE49-F238E27FC236}">
                  <a16:creationId xmlns:a16="http://schemas.microsoft.com/office/drawing/2014/main" id="{AF426798-4902-9CDB-CD24-6E5A7267EEF4}"/>
                </a:ext>
              </a:extLst>
            </p:cNvPr>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a:extLst>
              <a:ext uri="{FF2B5EF4-FFF2-40B4-BE49-F238E27FC236}">
                <a16:creationId xmlns:a16="http://schemas.microsoft.com/office/drawing/2014/main" id="{C68CF67F-F607-964E-258B-8CB4FDE520D8}"/>
              </a:ext>
            </a:extLst>
          </p:cNvPr>
          <p:cNvGrpSpPr/>
          <p:nvPr/>
        </p:nvGrpSpPr>
        <p:grpSpPr>
          <a:xfrm>
            <a:off x="9144000" y="-214787"/>
            <a:ext cx="10829454" cy="3041672"/>
            <a:chOff x="3661313" y="-2191151"/>
            <a:chExt cx="17986973" cy="7815343"/>
          </a:xfrm>
        </p:grpSpPr>
        <p:sp>
          <p:nvSpPr>
            <p:cNvPr id="11" name="TextBox 11">
              <a:extLst>
                <a:ext uri="{FF2B5EF4-FFF2-40B4-BE49-F238E27FC236}">
                  <a16:creationId xmlns:a16="http://schemas.microsoft.com/office/drawing/2014/main" id="{84DBCDC5-6916-9370-55AC-62E7EE580B68}"/>
                </a:ext>
              </a:extLst>
            </p:cNvPr>
            <p:cNvSpPr txBox="1"/>
            <p:nvPr/>
          </p:nvSpPr>
          <p:spPr>
            <a:xfrm>
              <a:off x="3661313" y="-413958"/>
              <a:ext cx="14011137" cy="6038150"/>
            </a:xfrm>
            <a:prstGeom prst="rect">
              <a:avLst/>
            </a:prstGeom>
          </p:spPr>
          <p:txBody>
            <a:bodyPr wrap="square" lIns="0" tIns="0" rIns="0" bIns="0" rtlCol="0" anchor="t">
              <a:spAutoFit/>
            </a:bodyPr>
            <a:lstStyle/>
            <a:p>
              <a:pPr algn="ctr">
                <a:lnSpc>
                  <a:spcPts val="9099"/>
                </a:lnSpc>
              </a:pPr>
              <a:r>
                <a:rPr lang="en-US" sz="8000" b="1" dirty="0">
                  <a:solidFill>
                    <a:srgbClr val="2A2E3A"/>
                  </a:solidFill>
                  <a:latin typeface="Klein Bold"/>
                  <a:ea typeface="Klein Bold"/>
                  <a:cs typeface="Klein Bold"/>
                  <a:sym typeface="Klein Bold"/>
                </a:rPr>
                <a:t>Sales by </a:t>
              </a:r>
              <a:r>
                <a:rPr lang="en-US" sz="8000" b="1" dirty="0">
                  <a:solidFill>
                    <a:schemeClr val="accent1"/>
                  </a:solidFill>
                  <a:latin typeface="Klein Bold"/>
                  <a:ea typeface="Klein Bold"/>
                  <a:cs typeface="Klein Bold"/>
                  <a:sym typeface="Klein Bold"/>
                </a:rPr>
                <a:t>Category</a:t>
              </a:r>
            </a:p>
          </p:txBody>
        </p:sp>
        <p:sp>
          <p:nvSpPr>
            <p:cNvPr id="12" name="TextBox 12">
              <a:extLst>
                <a:ext uri="{FF2B5EF4-FFF2-40B4-BE49-F238E27FC236}">
                  <a16:creationId xmlns:a16="http://schemas.microsoft.com/office/drawing/2014/main" id="{57A37E06-B208-BAB2-406E-18ADB448E66B}"/>
                </a:ext>
              </a:extLst>
            </p:cNvPr>
            <p:cNvSpPr txBox="1"/>
            <p:nvPr/>
          </p:nvSpPr>
          <p:spPr>
            <a:xfrm>
              <a:off x="12301084" y="-2191151"/>
              <a:ext cx="9347202" cy="656591"/>
            </a:xfrm>
            <a:prstGeom prst="rect">
              <a:avLst/>
            </a:prstGeom>
          </p:spPr>
          <p:txBody>
            <a:bodyPr wrap="square" lIns="0" tIns="0" rIns="0" bIns="0" rtlCol="0" anchor="t">
              <a:spAutoFit/>
            </a:bodyPr>
            <a:lstStyle/>
            <a:p>
              <a:endParaRPr lang="en-US" sz="3200" b="1" dirty="0"/>
            </a:p>
          </p:txBody>
        </p:sp>
      </p:grpSp>
      <p:grpSp>
        <p:nvGrpSpPr>
          <p:cNvPr id="13" name="Group 13">
            <a:extLst>
              <a:ext uri="{FF2B5EF4-FFF2-40B4-BE49-F238E27FC236}">
                <a16:creationId xmlns:a16="http://schemas.microsoft.com/office/drawing/2014/main" id="{2FF0C7A7-112F-3FE6-A708-0B47C08BAEEC}"/>
              </a:ext>
            </a:extLst>
          </p:cNvPr>
          <p:cNvGrpSpPr/>
          <p:nvPr/>
        </p:nvGrpSpPr>
        <p:grpSpPr>
          <a:xfrm>
            <a:off x="10959784" y="2346105"/>
            <a:ext cx="5585113" cy="1405418"/>
            <a:chOff x="0" y="0"/>
            <a:chExt cx="7446817" cy="1873891"/>
          </a:xfrm>
        </p:grpSpPr>
        <p:sp>
          <p:nvSpPr>
            <p:cNvPr id="14" name="TextBox 14">
              <a:extLst>
                <a:ext uri="{FF2B5EF4-FFF2-40B4-BE49-F238E27FC236}">
                  <a16:creationId xmlns:a16="http://schemas.microsoft.com/office/drawing/2014/main" id="{3D161743-BFCC-115B-C9D0-F70DC59DEF19}"/>
                </a:ext>
              </a:extLst>
            </p:cNvPr>
            <p:cNvSpPr txBox="1"/>
            <p:nvPr/>
          </p:nvSpPr>
          <p:spPr>
            <a:xfrm>
              <a:off x="0" y="0"/>
              <a:ext cx="7446817" cy="784745"/>
            </a:xfrm>
            <a:prstGeom prst="rect">
              <a:avLst/>
            </a:prstGeom>
          </p:spPr>
          <p:txBody>
            <a:bodyPr lIns="0" tIns="0" rIns="0" bIns="0" rtlCol="0" anchor="t">
              <a:spAutoFit/>
            </a:bodyPr>
            <a:lstStyle/>
            <a:p>
              <a:pPr marL="0" lvl="0" indent="0" algn="l">
                <a:lnSpc>
                  <a:spcPts val="4559"/>
                </a:lnSpc>
                <a:spcBef>
                  <a:spcPct val="0"/>
                </a:spcBef>
              </a:pPr>
              <a:endParaRPr lang="en-US" sz="3799" b="1" u="none" dirty="0">
                <a:solidFill>
                  <a:srgbClr val="718BAB"/>
                </a:solidFill>
                <a:latin typeface="Klein Bold"/>
                <a:ea typeface="Klein Bold"/>
                <a:cs typeface="Klein Bold"/>
                <a:sym typeface="Klein Bold"/>
              </a:endParaRPr>
            </a:p>
          </p:txBody>
        </p:sp>
        <p:sp>
          <p:nvSpPr>
            <p:cNvPr id="15" name="TextBox 15">
              <a:extLst>
                <a:ext uri="{FF2B5EF4-FFF2-40B4-BE49-F238E27FC236}">
                  <a16:creationId xmlns:a16="http://schemas.microsoft.com/office/drawing/2014/main" id="{33705C96-FC28-09E7-F5E1-25AE3D43B9B5}"/>
                </a:ext>
              </a:extLst>
            </p:cNvPr>
            <p:cNvSpPr txBox="1"/>
            <p:nvPr/>
          </p:nvSpPr>
          <p:spPr>
            <a:xfrm>
              <a:off x="0" y="1314592"/>
              <a:ext cx="7446817"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
        <p:nvSpPr>
          <p:cNvPr id="23" name="TextBox 22">
            <a:extLst>
              <a:ext uri="{FF2B5EF4-FFF2-40B4-BE49-F238E27FC236}">
                <a16:creationId xmlns:a16="http://schemas.microsoft.com/office/drawing/2014/main" id="{93884F4B-F0D1-939F-B05E-6B34DDBA50BE}"/>
              </a:ext>
            </a:extLst>
          </p:cNvPr>
          <p:cNvSpPr txBox="1"/>
          <p:nvPr/>
        </p:nvSpPr>
        <p:spPr>
          <a:xfrm>
            <a:off x="10130592" y="3425460"/>
            <a:ext cx="7848241" cy="3656386"/>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3000" b="1" dirty="0"/>
              <a:t>Highest Revenue: Set (₹35.78M)</a:t>
            </a:r>
          </a:p>
          <a:p>
            <a:pPr marL="457200" indent="-457200">
              <a:lnSpc>
                <a:spcPct val="200000"/>
              </a:lnSpc>
              <a:buFont typeface="Arial" panose="020B0604020202020204" pitchFamily="34" charset="0"/>
              <a:buChar char="•"/>
            </a:pPr>
            <a:r>
              <a:rPr lang="en-US" sz="3000" b="1" dirty="0"/>
              <a:t>Top Contributors: Kurta, Western Wear</a:t>
            </a:r>
          </a:p>
          <a:p>
            <a:pPr marL="457200" indent="-457200">
              <a:lnSpc>
                <a:spcPct val="200000"/>
              </a:lnSpc>
              <a:buFont typeface="Arial" panose="020B0604020202020204" pitchFamily="34" charset="0"/>
              <a:buChar char="•"/>
            </a:pPr>
            <a:r>
              <a:rPr lang="en-US" sz="3000" b="1" dirty="0">
                <a:solidFill>
                  <a:schemeClr val="tx2"/>
                </a:solidFill>
              </a:rPr>
              <a:t>Insight: Set category performs best, but also shows the highest cancellations</a:t>
            </a:r>
          </a:p>
        </p:txBody>
      </p:sp>
      <p:sp>
        <p:nvSpPr>
          <p:cNvPr id="16" name="Freeform 2">
            <a:extLst>
              <a:ext uri="{FF2B5EF4-FFF2-40B4-BE49-F238E27FC236}">
                <a16:creationId xmlns:a16="http://schemas.microsoft.com/office/drawing/2014/main" id="{53D1C0B9-6A03-9C29-D838-742360F45515}"/>
              </a:ext>
            </a:extLst>
          </p:cNvPr>
          <p:cNvSpPr/>
          <p:nvPr/>
        </p:nvSpPr>
        <p:spPr>
          <a:xfrm>
            <a:off x="-3377779" y="-2900862"/>
            <a:ext cx="7345736" cy="773956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6">
            <a:extLst>
              <a:ext uri="{FF2B5EF4-FFF2-40B4-BE49-F238E27FC236}">
                <a16:creationId xmlns:a16="http://schemas.microsoft.com/office/drawing/2014/main" id="{50A47FB1-05E4-317A-8626-851F6A7175B8}"/>
              </a:ext>
            </a:extLst>
          </p:cNvPr>
          <p:cNvSpPr/>
          <p:nvPr/>
        </p:nvSpPr>
        <p:spPr>
          <a:xfrm>
            <a:off x="1938647" y="1841404"/>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pic>
        <p:nvPicPr>
          <p:cNvPr id="18" name="Picture 17">
            <a:extLst>
              <a:ext uri="{FF2B5EF4-FFF2-40B4-BE49-F238E27FC236}">
                <a16:creationId xmlns:a16="http://schemas.microsoft.com/office/drawing/2014/main" id="{8E9F1060-1359-A262-7FE1-3C3E8D54B097}"/>
              </a:ext>
            </a:extLst>
          </p:cNvPr>
          <p:cNvPicPr>
            <a:picLocks noChangeAspect="1"/>
          </p:cNvPicPr>
          <p:nvPr/>
        </p:nvPicPr>
        <p:blipFill>
          <a:blip r:embed="rId5"/>
          <a:stretch>
            <a:fillRect/>
          </a:stretch>
        </p:blipFill>
        <p:spPr>
          <a:xfrm>
            <a:off x="-975344" y="149786"/>
            <a:ext cx="4343400" cy="1541832"/>
          </a:xfrm>
          <a:prstGeom prst="rect">
            <a:avLst/>
          </a:prstGeom>
        </p:spPr>
      </p:pic>
      <p:sp>
        <p:nvSpPr>
          <p:cNvPr id="19" name="Freeform 7">
            <a:extLst>
              <a:ext uri="{FF2B5EF4-FFF2-40B4-BE49-F238E27FC236}">
                <a16:creationId xmlns:a16="http://schemas.microsoft.com/office/drawing/2014/main" id="{98947C77-1DDA-D69E-A41F-F94488D2856E}"/>
              </a:ext>
            </a:extLst>
          </p:cNvPr>
          <p:cNvSpPr/>
          <p:nvPr/>
        </p:nvSpPr>
        <p:spPr>
          <a:xfrm>
            <a:off x="-2387388" y="5346721"/>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sp>
    </p:spTree>
    <p:custDataLst>
      <p:tags r:id="rId1"/>
    </p:custDataLst>
    <p:extLst>
      <p:ext uri="{BB962C8B-B14F-4D97-AF65-F5344CB8AC3E}">
        <p14:creationId xmlns:p14="http://schemas.microsoft.com/office/powerpoint/2010/main" val="3571633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1121" y="-3442764"/>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533400" y="2628900"/>
            <a:ext cx="8305800" cy="4542897"/>
            <a:chOff x="-660400" y="-375536"/>
            <a:chExt cx="11074399" cy="6057195"/>
          </a:xfrm>
        </p:grpSpPr>
        <p:sp>
          <p:nvSpPr>
            <p:cNvPr id="4" name="TextBox 4"/>
            <p:cNvSpPr txBox="1"/>
            <p:nvPr/>
          </p:nvSpPr>
          <p:spPr>
            <a:xfrm>
              <a:off x="-660400" y="-375536"/>
              <a:ext cx="11074399" cy="3081955"/>
            </a:xfrm>
            <a:prstGeom prst="rect">
              <a:avLst/>
            </a:prstGeom>
          </p:spPr>
          <p:txBody>
            <a:bodyPr wrap="square" lIns="0" tIns="0" rIns="0" bIns="0" rtlCol="0" anchor="t">
              <a:spAutoFit/>
            </a:bodyPr>
            <a:lstStyle/>
            <a:p>
              <a:pPr algn="l">
                <a:lnSpc>
                  <a:spcPts val="9099"/>
                </a:lnSpc>
              </a:pPr>
              <a:r>
                <a:rPr lang="en-US" sz="6999" b="1" dirty="0">
                  <a:solidFill>
                    <a:srgbClr val="FFFFFF"/>
                  </a:solidFill>
                  <a:latin typeface="Klein Bold"/>
                  <a:ea typeface="Klein Bold"/>
                  <a:cs typeface="Klein Bold"/>
                  <a:sym typeface="Klein Bold"/>
                </a:rPr>
                <a:t>Cancellations by </a:t>
              </a:r>
              <a:r>
                <a:rPr lang="en-US" sz="6999" b="1" dirty="0">
                  <a:solidFill>
                    <a:schemeClr val="accent1">
                      <a:lumMod val="20000"/>
                      <a:lumOff val="80000"/>
                    </a:schemeClr>
                  </a:solidFill>
                  <a:latin typeface="Klein Bold"/>
                  <a:ea typeface="Klein Bold"/>
                  <a:cs typeface="Klein Bold"/>
                  <a:sym typeface="Klein Bold"/>
                </a:rPr>
                <a:t>Category</a:t>
              </a:r>
            </a:p>
          </p:txBody>
        </p:sp>
        <p:sp>
          <p:nvSpPr>
            <p:cNvPr id="5" name="TextBox 5"/>
            <p:cNvSpPr txBox="1"/>
            <p:nvPr/>
          </p:nvSpPr>
          <p:spPr>
            <a:xfrm>
              <a:off x="0" y="4984459"/>
              <a:ext cx="6930758" cy="697200"/>
            </a:xfrm>
            <a:prstGeom prst="rect">
              <a:avLst/>
            </a:prstGeom>
          </p:spPr>
          <p:txBody>
            <a:bodyPr lIns="0" tIns="0" rIns="0" bIns="0" rtlCol="0" anchor="t">
              <a:spAutoFit/>
            </a:bodyPr>
            <a:lstStyle/>
            <a:p>
              <a:pPr algn="l">
                <a:lnSpc>
                  <a:spcPts val="4479"/>
                </a:lnSpc>
              </a:pPr>
              <a:endParaRPr lang="en-US" sz="3199" u="none" dirty="0">
                <a:solidFill>
                  <a:srgbClr val="FFFFFF"/>
                </a:solidFill>
                <a:latin typeface="Helios"/>
                <a:ea typeface="Helios"/>
                <a:cs typeface="Helios"/>
                <a:sym typeface="Helios"/>
              </a:endParaRPr>
            </a:p>
          </p:txBody>
        </p:sp>
      </p:grpSp>
      <p:sp>
        <p:nvSpPr>
          <p:cNvPr id="34" name="Rectangle 2">
            <a:extLst>
              <a:ext uri="{FF2B5EF4-FFF2-40B4-BE49-F238E27FC236}">
                <a16:creationId xmlns:a16="http://schemas.microsoft.com/office/drawing/2014/main" id="{179E9618-9F2F-933E-B887-D761B0B62E98}"/>
              </a:ext>
            </a:extLst>
          </p:cNvPr>
          <p:cNvSpPr>
            <a:spLocks noChangeArrowheads="1"/>
          </p:cNvSpPr>
          <p:nvPr/>
        </p:nvSpPr>
        <p:spPr bwMode="auto">
          <a:xfrm>
            <a:off x="9105902" y="1749742"/>
            <a:ext cx="8863048" cy="586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tabLst/>
            </a:pPr>
            <a:endParaRPr kumimoji="0" lang="en-US" altLang="en-US" sz="3200" b="1"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Set: 40.44% cancellation</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Kurta: 40.03%</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mj-lt"/>
              </a:rPr>
              <a:t>Western Dresses: 11.6%</a:t>
            </a:r>
          </a:p>
          <a:p>
            <a:pPr marL="457200" marR="0" lvl="0" indent="-45720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2"/>
                </a:solidFill>
                <a:effectLst/>
                <a:latin typeface="+mj-lt"/>
              </a:rPr>
              <a:t>Suggestion: Focus on quality, product display, or fulfillment for these categories.</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9|1.1"/>
</p:tagLst>
</file>

<file path=ppt/tags/tag10.xml><?xml version="1.0" encoding="utf-8"?>
<p:tagLst xmlns:a="http://schemas.openxmlformats.org/drawingml/2006/main" xmlns:r="http://schemas.openxmlformats.org/officeDocument/2006/relationships" xmlns:p="http://schemas.openxmlformats.org/presentationml/2006/main">
  <p:tag name="TIMING" val="|0.1|1.5|0.9|1.1|0.8|2.8|2.2"/>
</p:tagLst>
</file>

<file path=ppt/tags/tag11.xml><?xml version="1.0" encoding="utf-8"?>
<p:tagLst xmlns:a="http://schemas.openxmlformats.org/drawingml/2006/main" xmlns:r="http://schemas.openxmlformats.org/officeDocument/2006/relationships" xmlns:p="http://schemas.openxmlformats.org/presentationml/2006/main">
  <p:tag name="TIMING" val="|0.4|1.3"/>
</p:tagLst>
</file>

<file path=ppt/tags/tag12.xml><?xml version="1.0" encoding="utf-8"?>
<p:tagLst xmlns:a="http://schemas.openxmlformats.org/drawingml/2006/main" xmlns:r="http://schemas.openxmlformats.org/officeDocument/2006/relationships" xmlns:p="http://schemas.openxmlformats.org/presentationml/2006/main">
  <p:tag name="TIMING" val="|0.9|0.8"/>
</p:tagLst>
</file>

<file path=ppt/tags/tag13.xml><?xml version="1.0" encoding="utf-8"?>
<p:tagLst xmlns:a="http://schemas.openxmlformats.org/drawingml/2006/main" xmlns:r="http://schemas.openxmlformats.org/officeDocument/2006/relationships" xmlns:p="http://schemas.openxmlformats.org/presentationml/2006/main">
  <p:tag name="TIMING" val="|0|2.2|5.8"/>
</p:tagLst>
</file>

<file path=ppt/tags/tag2.xml><?xml version="1.0" encoding="utf-8"?>
<p:tagLst xmlns:a="http://schemas.openxmlformats.org/drawingml/2006/main" xmlns:r="http://schemas.openxmlformats.org/officeDocument/2006/relationships" xmlns:p="http://schemas.openxmlformats.org/presentationml/2006/main">
  <p:tag name="TIMING" val="|2.5"/>
</p:tagLst>
</file>

<file path=ppt/tags/tag3.xml><?xml version="1.0" encoding="utf-8"?>
<p:tagLst xmlns:a="http://schemas.openxmlformats.org/drawingml/2006/main" xmlns:r="http://schemas.openxmlformats.org/officeDocument/2006/relationships" xmlns:p="http://schemas.openxmlformats.org/presentationml/2006/main">
  <p:tag name="TIMING" val="|0.3|1.1"/>
</p:tagLst>
</file>

<file path=ppt/tags/tag4.xml><?xml version="1.0" encoding="utf-8"?>
<p:tagLst xmlns:a="http://schemas.openxmlformats.org/drawingml/2006/main" xmlns:r="http://schemas.openxmlformats.org/officeDocument/2006/relationships" xmlns:p="http://schemas.openxmlformats.org/presentationml/2006/main">
  <p:tag name="TIMING" val="|0.7|1.1"/>
</p:tagLst>
</file>

<file path=ppt/tags/tag5.xml><?xml version="1.0" encoding="utf-8"?>
<p:tagLst xmlns:a="http://schemas.openxmlformats.org/drawingml/2006/main" xmlns:r="http://schemas.openxmlformats.org/officeDocument/2006/relationships" xmlns:p="http://schemas.openxmlformats.org/presentationml/2006/main">
  <p:tag name="TIMING" val="|0.2|3.7|2.8"/>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ags/tag7.xml><?xml version="1.0" encoding="utf-8"?>
<p:tagLst xmlns:a="http://schemas.openxmlformats.org/drawingml/2006/main" xmlns:r="http://schemas.openxmlformats.org/officeDocument/2006/relationships" xmlns:p="http://schemas.openxmlformats.org/presentationml/2006/main">
  <p:tag name="TIMING" val="|0.5|30.1"/>
</p:tagLst>
</file>

<file path=ppt/tags/tag8.xml><?xml version="1.0" encoding="utf-8"?>
<p:tagLst xmlns:a="http://schemas.openxmlformats.org/drawingml/2006/main" xmlns:r="http://schemas.openxmlformats.org/officeDocument/2006/relationships" xmlns:p="http://schemas.openxmlformats.org/presentationml/2006/main">
  <p:tag name="TIMING" val="|2.7|0.7"/>
</p:tagLst>
</file>

<file path=ppt/tags/tag9.xml><?xml version="1.0" encoding="utf-8"?>
<p:tagLst xmlns:a="http://schemas.openxmlformats.org/drawingml/2006/main" xmlns:r="http://schemas.openxmlformats.org/officeDocument/2006/relationships" xmlns:p="http://schemas.openxmlformats.org/presentationml/2006/main">
  <p:tag name="TIMING" val="|0.7|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725</Words>
  <Application>Microsoft Office PowerPoint</Application>
  <PresentationFormat>Custom</PresentationFormat>
  <Paragraphs>111</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Klein Bold</vt:lpstr>
      <vt:lpstr>Wingdings</vt:lpstr>
      <vt:lpstr>Arial</vt:lpstr>
      <vt:lpstr>Calibri</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Lenovo</dc:creator>
  <cp:lastModifiedBy>Vartika Jain</cp:lastModifiedBy>
  <cp:revision>6</cp:revision>
  <dcterms:created xsi:type="dcterms:W3CDTF">2006-08-16T00:00:00Z</dcterms:created>
  <dcterms:modified xsi:type="dcterms:W3CDTF">2025-07-24T06:01:37Z</dcterms:modified>
  <dc:identifier>DAGtD49AJDc</dc:identifier>
</cp:coreProperties>
</file>